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4" r:id="rId3"/>
    <p:sldMasterId id="2147483710" r:id="rId4"/>
    <p:sldMasterId id="2147483722" r:id="rId5"/>
    <p:sldMasterId id="2147483734" r:id="rId6"/>
  </p:sldMasterIdLst>
  <p:notesMasterIdLst>
    <p:notesMasterId r:id="rId20"/>
  </p:notesMasterIdLst>
  <p:sldIdLst>
    <p:sldId id="258" r:id="rId7"/>
    <p:sldId id="259" r:id="rId8"/>
    <p:sldId id="261" r:id="rId9"/>
    <p:sldId id="263" r:id="rId10"/>
    <p:sldId id="267" r:id="rId11"/>
    <p:sldId id="269" r:id="rId12"/>
    <p:sldId id="265" r:id="rId13"/>
    <p:sldId id="271" r:id="rId14"/>
    <p:sldId id="273" r:id="rId15"/>
    <p:sldId id="275" r:id="rId16"/>
    <p:sldId id="277" r:id="rId17"/>
    <p:sldId id="280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43" d="100"/>
          <a:sy n="43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3FC52-E0A2-4EAA-B365-6646DE5275DF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63CD9-E754-40E7-A9AC-B1B1A5493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F165A8-8252-40E2-8C6B-527D302046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6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57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0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069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523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44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1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461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060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701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800" smtClean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800" smtClean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718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414DBA-C0D8-4976-9375-6F8B86E10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813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70A5-8659-468B-BA72-E8181FB27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12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97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508F0-D40F-4A83-9D95-F97163542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992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9D209-69E5-48EA-80B8-A867674F8F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992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6992A-2744-4799-8647-9CFC8B1BC1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027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D5D62-5309-4CB9-913C-4E29B32606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70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A10F1-26D9-447F-AF59-DB40167032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40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2B68-5F6F-48F9-9CC4-02DAB8B032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430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40213-8587-4E41-80D3-8AE270C0B6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398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DF66A-5084-4520-A48E-F90962764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153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AE1F-4C71-4C21-B1F4-CDAC7BE525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386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AE937-67FF-4864-806B-F52C67F7E8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70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340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0CBEC-D8AC-4029-B4D8-6BDD226158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242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B994C-AC4F-489B-8CBB-7DECD5298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13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BC0E0-A94F-4CDB-9849-6AD373CDC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601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718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5EF5F-6BAA-44FF-80F9-1B96874E4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071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1AD9D-45C8-4ECE-84EF-27C7E74484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3475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45D8E-41F9-46EB-9331-FD1CBD239E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081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D1455-7806-49D0-A5D2-FE6614878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763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B320B-66A4-460E-94A4-CE45EBA8A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583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E5B0F-62DA-4965-90EE-B228F5B9FE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1557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B3710-B8FB-4549-8881-1E6AAD4D6C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39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164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F851-7660-40BE-AF46-870C11D74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655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628B2-7B3A-4D2F-A327-69FABD5FF7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9580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9A246-0A31-4412-8D8E-4495E49615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755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7828E-F814-4B6C-A388-E91C96E02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616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18184-FDB0-44AD-9B5D-B0058E6564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8861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A8E7D-B56C-4366-BADD-67B6BC51F3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473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B82DF-47B7-4EFE-BFE1-8EA777BB72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897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A1958-AA3A-44B9-9B11-E311B3402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6082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1" y="1"/>
            <a:ext cx="12192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5" name="Rectangle 14"/>
          <p:cNvSpPr/>
          <p:nvPr/>
        </p:nvSpPr>
        <p:spPr bwMode="hidden">
          <a:xfrm>
            <a:off x="1" y="4810563"/>
            <a:ext cx="12192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09" y="5029200"/>
            <a:ext cx="8231744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3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32385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682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8356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1"/>
            <a:ext cx="12192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1" y="1"/>
            <a:ext cx="12192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757" y="1905000"/>
            <a:ext cx="9145381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5029200"/>
            <a:ext cx="8231745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3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02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1770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39" y="1905000"/>
            <a:ext cx="441770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359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743201"/>
            <a:ext cx="441770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8439" y="1905000"/>
            <a:ext cx="441770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8439" y="2743201"/>
            <a:ext cx="441770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10/19/2017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66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3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1" y="1"/>
            <a:ext cx="12192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10/19/2017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56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5383" y="1905000"/>
            <a:ext cx="6155515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786" y="2087880"/>
            <a:ext cx="5792709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809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810" y="1905000"/>
            <a:ext cx="6155515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5275" y="3429000"/>
            <a:ext cx="2743915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7325" y="2087880"/>
            <a:ext cx="5786485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377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17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2" y="0"/>
            <a:ext cx="9316965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2" y="1"/>
            <a:ext cx="9221012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7966" y="3333050"/>
            <a:ext cx="6858000" cy="19190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10" y="685800"/>
            <a:ext cx="7462785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1158" y="685800"/>
            <a:ext cx="12957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3817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7310-FCB6-449B-B1B2-E37F35A970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34A-8015-49B0-8995-6EA19B9A7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2070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7310-FCB6-449B-B1B2-E37F35A970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34A-8015-49B0-8995-6EA19B9A7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416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7310-FCB6-449B-B1B2-E37F35A970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34A-8015-49B0-8995-6EA19B9A7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7310-FCB6-449B-B1B2-E37F35A970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34A-8015-49B0-8995-6EA19B9A7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70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7310-FCB6-449B-B1B2-E37F35A970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34A-8015-49B0-8995-6EA19B9A7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492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7310-FCB6-449B-B1B2-E37F35A970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34A-8015-49B0-8995-6EA19B9A7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611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7310-FCB6-449B-B1B2-E37F35A970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34A-8015-49B0-8995-6EA19B9A7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03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7310-FCB6-449B-B1B2-E37F35A970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34A-8015-49B0-8995-6EA19B9A7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062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7310-FCB6-449B-B1B2-E37F35A970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34A-8015-49B0-8995-6EA19B9A7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332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7310-FCB6-449B-B1B2-E37F35A970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34A-8015-49B0-8995-6EA19B9A7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245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7310-FCB6-449B-B1B2-E37F35A970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34A-8015-49B0-8995-6EA19B9A7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6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480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800" smtClean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800" smtClean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718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80A486-ACC6-4CA7-9108-2A699BFACF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9593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BAF4-BC10-4F53-B202-D913487924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0031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DC2B3-BED6-4726-8DD7-54F1FE314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979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13CB6-D5E8-4000-975C-53AB3B3774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5411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1A42-915C-4332-B660-5F0B0B31A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2969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79749-5755-4105-8500-EB9DB9BF0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8953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E6D6-06B0-44F4-B649-D366480E9E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219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54C33-A91E-49A3-AF0B-14FFFB6AAE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1576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849B6-2115-47AA-B206-D10791259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2714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98577-D3C4-42E8-9BEB-4507D18310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13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8817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035A4-18B1-47A8-93E0-B510EFC3E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4102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DD66D-217C-414B-A0CD-A8B54307A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0622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FF914-62B1-458B-8609-D5634E6F44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3578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5A9D6-B93C-478E-B84D-6AC869DC5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6097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E8AB-95D6-4FB8-96E4-4D9DF2A91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66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1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9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800" smtClean="0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800" smtClean="0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616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DE1D5D5-626D-402B-A547-FD8FEFA157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0301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616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88A569E-3A4B-438B-8D5D-C50F6E4441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8983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189723"/>
            <a:ext cx="9146382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1628777"/>
            <a:ext cx="12192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1" y="1535909"/>
            <a:ext cx="12192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11016" y="6420898"/>
            <a:ext cx="964287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t>10/19/2017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7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97867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97310-FCB6-449B-B1B2-E37F35A970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7534A-8015-49B0-8995-6EA19B9A7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6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800" smtClean="0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800" smtClean="0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charset="0"/>
                <a:cs typeface="+mn-cs"/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616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7ED869F-37DD-4D00-A761-4D299E4A48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1402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G-ly9tQG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orB3wCe2Rc" TargetMode="Externa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Archery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04" y="187113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Priority: </a:t>
            </a:r>
            <a:br>
              <a:rPr lang="en-US" dirty="0" smtClean="0"/>
            </a:br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7481" y="2520831"/>
            <a:ext cx="912674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Students must straddle the line while shooting.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No one can retrieve arrows until I give the cue to do so. Entire line of shooters will have shot all three arrows. (3 whistles-retrieve arrows)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Students must give bow to partner when retrieving arrows.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Partner will stand behind shooters at a safe distance (draw elbow).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Left handed shooters must shoot to targets aligned to the left of the range, right handed shooters must shoot to targets aligned to the right (back to back).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When walking with arrows, make sure the head is pointed to ground.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If there is a safety rule broken, you will not shoot another arrow for the rest of the semester….I guarantee it!!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81" y="631516"/>
            <a:ext cx="1811545" cy="17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Steps to Successful Shooting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92370" y="2648309"/>
            <a:ext cx="1019202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STANCE-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Straddle the line, feet square.  Dominant eye/arm away from target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NOCK-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Click in your arrow. 90º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SET DRAW HAND-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“Claw” the string with middle three fingers. 1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knuckle.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SET BOW HAND-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Place your hand in the bow grip.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PRE-DRAW-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Rotate bow arm elbow down and under.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DRAW-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Pull or draw the string.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ANCHOR-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Draw arm above and parallel to floor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 Touch index finger to corner of your mouth.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AIM-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String, arrow point, riser alignment.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SHOT SET-UP-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Slight separation from draw shoulder and hand, slowly initiating the release.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RELEASE-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Move draw arm rearward while simultaneously relaxing fingers/back of hand.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FOLLOW-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Through the release. Finish position, reflect on shot.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70" y="1125331"/>
            <a:ext cx="1071018" cy="101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8"/>
          </a:xfrm>
        </p:spPr>
        <p:txBody>
          <a:bodyPr/>
          <a:lstStyle/>
          <a:p>
            <a:r>
              <a:rPr lang="en-US" dirty="0" smtClean="0"/>
              <a:t>Range Protocol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48267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One student per group holding bow. Arrows laid in front of shooters feet.</a:t>
            </a:r>
          </a:p>
          <a:p>
            <a:r>
              <a:rPr lang="en-US" dirty="0" smtClean="0"/>
              <a:t>Key words: Nock, Aim, Fire</a:t>
            </a:r>
          </a:p>
          <a:p>
            <a:r>
              <a:rPr lang="en-US" dirty="0" smtClean="0"/>
              <a:t>Odd color fletch away from bow</a:t>
            </a:r>
          </a:p>
          <a:p>
            <a:r>
              <a:rPr lang="en-US" dirty="0" smtClean="0"/>
              <a:t>Students MUST stay behind FIRING LINE until the retrieve arrows indicator is given: 3 WHISTLES</a:t>
            </a:r>
          </a:p>
          <a:p>
            <a:r>
              <a:rPr lang="en-US" dirty="0" smtClean="0"/>
              <a:t>Hand bow to partner while retrieving arrows</a:t>
            </a:r>
          </a:p>
          <a:p>
            <a:r>
              <a:rPr lang="en-US" dirty="0" smtClean="0"/>
              <a:t>Keep arrows pointed at the ground unless aiming/firing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52" y="2560319"/>
            <a:ext cx="4551846" cy="3413885"/>
          </a:xfrm>
        </p:spPr>
      </p:pic>
    </p:spTree>
    <p:extLst>
      <p:ext uri="{BB962C8B-B14F-4D97-AF65-F5344CB8AC3E}">
        <p14:creationId xmlns:p14="http://schemas.microsoft.com/office/powerpoint/2010/main" val="903705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Archery Scoring System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400"/>
              <a:t>We will use this scoring system in class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/>
              <a:t>The two Inside Gold's are worth 10-9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/>
              <a:t>The Reds are worth 8-7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/>
              <a:t>Blue is worth 5-6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/>
              <a:t>Black is 3-4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/>
              <a:t>White is worth 1-2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/>
              <a:t>If a shot misses the target completely, a score of 0 is recorded.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/>
              <a:t>*If a shot is on or touching the lines of the circle, the next highest circle is the point value that is received.*</a:t>
            </a:r>
          </a:p>
        </p:txBody>
      </p:sp>
      <p:pic>
        <p:nvPicPr>
          <p:cNvPr id="8196" name="Picture 5" descr="archery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103314"/>
            <a:ext cx="6858000" cy="2706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History of Archery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The discovery of the first arrowheads date back to pre 25,000 B.C. according to Carbon dating. The first known arrowheads were located in Africa and were made from fire-hardened flint. </a:t>
            </a:r>
          </a:p>
        </p:txBody>
      </p:sp>
      <p:pic>
        <p:nvPicPr>
          <p:cNvPr id="4100" name="Picture 6" descr="flintarrowhe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14576"/>
            <a:ext cx="4038600" cy="310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History Continued..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/>
              <a:t>The earliest bows that have been discovered were found in Denmark and date somewhere around 8,000-6,000 B.C. These bows were one piece bows, and usually comprised of yew or elm. These bows would bend evenly from top to bottom. (Elm bow </a:t>
            </a:r>
            <a:r>
              <a:rPr lang="en-US" sz="2400">
                <a:sym typeface="Wingdings" pitchFamily="2" charset="2"/>
              </a:rPr>
              <a:t>)</a:t>
            </a:r>
            <a:endParaRPr lang="en-US" sz="2400"/>
          </a:p>
        </p:txBody>
      </p:sp>
      <p:pic>
        <p:nvPicPr>
          <p:cNvPr id="5124" name="Picture 7" descr="elmb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846263"/>
            <a:ext cx="4038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Introduction to Archery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>
                <a:latin typeface="Times New Roman" charset="0"/>
                <a:hlinkClick r:id="rId3"/>
              </a:rPr>
              <a:t>https://www.youtube.com/watch?v=BEG-ly9tQGk</a:t>
            </a:r>
          </a:p>
          <a:p>
            <a:pPr marL="0" indent="0" eaLnBrk="1" hangingPunct="1">
              <a:buNone/>
              <a:defRPr/>
            </a:pPr>
            <a:endParaRPr lang="en-US" sz="2800" dirty="0">
              <a:latin typeface="Times New Roman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82625" lvl="1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▪"/>
            </a:pPr>
            <a:r>
              <a:rPr lang="en-US" sz="2400" b="1" kern="1200" dirty="0" smtClean="0">
                <a:solidFill>
                  <a:srgbClr val="652825"/>
                </a:solidFill>
                <a:effectLst/>
                <a:latin typeface="Corbel"/>
                <a:ea typeface="+mn-ea"/>
                <a:cs typeface="+mn-cs"/>
              </a:rPr>
              <a:t>FUN FACTS:</a:t>
            </a:r>
          </a:p>
          <a:p>
            <a:pPr marL="682625" lvl="1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▪"/>
            </a:pPr>
            <a:r>
              <a:rPr lang="en-US" sz="2400" b="1" kern="1200" dirty="0" smtClean="0">
                <a:solidFill>
                  <a:srgbClr val="652825"/>
                </a:solidFill>
                <a:effectLst/>
                <a:latin typeface="Corbel"/>
                <a:ea typeface="+mn-ea"/>
                <a:cs typeface="+mn-cs"/>
              </a:rPr>
              <a:t>After </a:t>
            </a:r>
            <a:r>
              <a:rPr lang="en-US" sz="2400" b="1" kern="1200" dirty="0">
                <a:solidFill>
                  <a:srgbClr val="652825"/>
                </a:solidFill>
                <a:effectLst/>
                <a:latin typeface="Corbel"/>
                <a:ea typeface="+mn-ea"/>
                <a:cs typeface="+mn-cs"/>
              </a:rPr>
              <a:t>Civil War ended, many people were denied access to </a:t>
            </a:r>
            <a:r>
              <a:rPr lang="en-US" sz="2400" b="1" kern="1200" dirty="0" smtClean="0">
                <a:solidFill>
                  <a:srgbClr val="652825"/>
                </a:solidFill>
                <a:effectLst/>
                <a:latin typeface="Corbel"/>
                <a:ea typeface="+mn-ea"/>
                <a:cs typeface="+mn-cs"/>
              </a:rPr>
              <a:t>firearms so they relied </a:t>
            </a:r>
            <a:r>
              <a:rPr lang="en-US" sz="2400" b="1" kern="1200" dirty="0">
                <a:solidFill>
                  <a:srgbClr val="652825"/>
                </a:solidFill>
                <a:effectLst/>
                <a:latin typeface="Corbel"/>
                <a:ea typeface="+mn-ea"/>
                <a:cs typeface="+mn-cs"/>
              </a:rPr>
              <a:t>on the bow to live off the </a:t>
            </a:r>
            <a:r>
              <a:rPr lang="en-US" sz="2400" b="1" kern="1200" dirty="0" smtClean="0">
                <a:solidFill>
                  <a:srgbClr val="652825"/>
                </a:solidFill>
                <a:effectLst/>
                <a:latin typeface="Corbel"/>
                <a:ea typeface="+mn-ea"/>
                <a:cs typeface="+mn-cs"/>
              </a:rPr>
              <a:t>land</a:t>
            </a:r>
          </a:p>
          <a:p>
            <a:pPr marL="682625" lvl="1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▪"/>
            </a:pPr>
            <a:r>
              <a:rPr lang="en-US" sz="2400" b="1" kern="1200" dirty="0">
                <a:solidFill>
                  <a:srgbClr val="652825"/>
                </a:solidFill>
                <a:effectLst/>
                <a:latin typeface="Corbel"/>
                <a:ea typeface="+mn-ea"/>
                <a:cs typeface="+mn-cs"/>
              </a:rPr>
              <a:t>Archery became an Olympic sport again in 1972 </a:t>
            </a:r>
          </a:p>
          <a:p>
            <a:pPr marL="682625" lvl="1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▪"/>
            </a:pPr>
            <a:endParaRPr lang="en-US" sz="2000" kern="1200" dirty="0">
              <a:solidFill>
                <a:srgbClr val="652825"/>
              </a:solidFill>
              <a:effectLst/>
              <a:latin typeface="Corbel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 </a:t>
            </a:r>
            <a:r>
              <a:rPr lang="en-US" dirty="0" err="1"/>
              <a:t>Recurve</a:t>
            </a:r>
            <a:r>
              <a:rPr lang="en-US" dirty="0"/>
              <a:t> Bow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The bow we will be using during class is called a “</a:t>
            </a:r>
            <a:r>
              <a:rPr lang="en-US" sz="2800" dirty="0" err="1"/>
              <a:t>Recurve</a:t>
            </a:r>
            <a:r>
              <a:rPr lang="en-US" sz="2800" dirty="0"/>
              <a:t> Bow”. This bow requires the user to string the bow before it’s used, and also breakdown the string after use.  </a:t>
            </a:r>
          </a:p>
        </p:txBody>
      </p:sp>
      <p:pic>
        <p:nvPicPr>
          <p:cNvPr id="9220" name="Picture 6" descr="recurveb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295400"/>
            <a:ext cx="34290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6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6551" y="897147"/>
            <a:ext cx="5814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Anatomy of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10" y="2498568"/>
            <a:ext cx="2681447" cy="372107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49570" y="1630392"/>
            <a:ext cx="8950078" cy="65560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Bow                      &amp;              Arrow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42" y="2586959"/>
            <a:ext cx="4093405" cy="3393865"/>
          </a:xfrm>
        </p:spPr>
      </p:pic>
    </p:spTree>
    <p:extLst>
      <p:ext uri="{BB962C8B-B14F-4D97-AF65-F5344CB8AC3E}">
        <p14:creationId xmlns:p14="http://schemas.microsoft.com/office/powerpoint/2010/main" val="8248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81" y="1752600"/>
            <a:ext cx="5181600" cy="4953000"/>
          </a:xfrm>
        </p:spPr>
        <p:txBody>
          <a:bodyPr/>
          <a:lstStyle/>
          <a:p>
            <a:r>
              <a:rPr lang="en-US" dirty="0" smtClean="0"/>
              <a:t>Bows can be made from wood or fiberglass</a:t>
            </a:r>
          </a:p>
          <a:p>
            <a:r>
              <a:rPr lang="en-US" dirty="0" smtClean="0"/>
              <a:t>Types of bows: recurve</a:t>
            </a:r>
            <a:r>
              <a:rPr lang="en-US" dirty="0"/>
              <a:t> </a:t>
            </a:r>
            <a:r>
              <a:rPr lang="en-US" dirty="0" smtClean="0"/>
              <a:t>and compound</a:t>
            </a:r>
          </a:p>
          <a:p>
            <a:r>
              <a:rPr lang="en-US" dirty="0" smtClean="0"/>
              <a:t>Arrows made from:  wood, fiberglass, aluminum, or carbon graphite</a:t>
            </a:r>
          </a:p>
          <a:p>
            <a:r>
              <a:rPr lang="en-US" dirty="0" smtClean="0"/>
              <a:t>Fletching (vanes) – made from waterfowl feathers, hard and soft plastics</a:t>
            </a:r>
          </a:p>
          <a:p>
            <a:r>
              <a:rPr lang="en-US" dirty="0" smtClean="0"/>
              <a:t>Strings – woven strands of waxed linen, Dacron </a:t>
            </a:r>
            <a:r>
              <a:rPr lang="en-US" dirty="0" err="1" smtClean="0"/>
              <a:t>andDevlar</a:t>
            </a:r>
            <a:r>
              <a:rPr lang="en-US" dirty="0" smtClean="0"/>
              <a:t> strands</a:t>
            </a:r>
            <a:endParaRPr lang="en-US" dirty="0"/>
          </a:p>
        </p:txBody>
      </p:sp>
      <p:pic>
        <p:nvPicPr>
          <p:cNvPr id="4" name="Picture 3" descr="Basic Types of Archery Bows - recurvebowheav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37" y="1981200"/>
            <a:ext cx="6807390" cy="3352800"/>
          </a:xfrm>
          <a:prstGeom prst="rect">
            <a:avLst/>
          </a:prstGeom>
        </p:spPr>
      </p:pic>
      <p:pic>
        <p:nvPicPr>
          <p:cNvPr id="5" name="Picture 4" descr="Log in | Sign Up Upload Clip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9" y="3424238"/>
            <a:ext cx="9525" cy="9525"/>
          </a:xfrm>
          <a:prstGeom prst="rect">
            <a:avLst/>
          </a:prstGeom>
        </p:spPr>
      </p:pic>
      <p:pic>
        <p:nvPicPr>
          <p:cNvPr id="6" name="Picture 5" descr="File:Arrow (PSF).png —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64" y="412802"/>
            <a:ext cx="5363882" cy="95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4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your dominant eye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54" y="2449902"/>
            <a:ext cx="4822836" cy="2398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4898" y="4942936"/>
            <a:ext cx="8100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With both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eyes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open, look through the triangle and center something such as a doorknob in the triangle. Close your left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eye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 If the object remains in view, you are right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eye dominant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 If closing your right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eye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keeps the object in view, you are left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eye dominant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9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Archery Safety, Scoring and Skill Cues for Shooting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www.youtube.com/watch?v=AorB3wCe2Rc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702</Words>
  <Application>Microsoft Office PowerPoint</Application>
  <PresentationFormat>Widescreen</PresentationFormat>
  <Paragraphs>61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Garamond</vt:lpstr>
      <vt:lpstr>Times New Roman</vt:lpstr>
      <vt:lpstr>Wingdings</vt:lpstr>
      <vt:lpstr>Organic</vt:lpstr>
      <vt:lpstr>Maple</vt:lpstr>
      <vt:lpstr>1_Maple</vt:lpstr>
      <vt:lpstr>Earthtones 16x9</vt:lpstr>
      <vt:lpstr>Office Theme</vt:lpstr>
      <vt:lpstr>2_Maple</vt:lpstr>
      <vt:lpstr>Archery </vt:lpstr>
      <vt:lpstr>History of Archery </vt:lpstr>
      <vt:lpstr>History Continued..</vt:lpstr>
      <vt:lpstr>Introduction to Archery</vt:lpstr>
      <vt:lpstr>The Recurve Bow</vt:lpstr>
      <vt:lpstr>Bow                      &amp;              Arrow</vt:lpstr>
      <vt:lpstr>Equipment</vt:lpstr>
      <vt:lpstr>Finding your dominant eye </vt:lpstr>
      <vt:lpstr>Archery Safety, Scoring and Skill Cues for Shooting</vt:lpstr>
      <vt:lpstr>Top Priority:  Safety</vt:lpstr>
      <vt:lpstr>11 Steps to Successful Shooting</vt:lpstr>
      <vt:lpstr>Range Protocol </vt:lpstr>
      <vt:lpstr>Archery Scoring System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Archery</dc:title>
  <dc:creator>James Ivey</dc:creator>
  <cp:lastModifiedBy>James Ivey</cp:lastModifiedBy>
  <cp:revision>9</cp:revision>
  <dcterms:created xsi:type="dcterms:W3CDTF">2017-10-09T00:10:30Z</dcterms:created>
  <dcterms:modified xsi:type="dcterms:W3CDTF">2017-10-19T14:23:51Z</dcterms:modified>
</cp:coreProperties>
</file>