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  <p:sldMasterId id="2147483717" r:id="rId2"/>
    <p:sldMasterId id="2147483729" r:id="rId3"/>
  </p:sldMasterIdLst>
  <p:notesMasterIdLst>
    <p:notesMasterId r:id="rId64"/>
  </p:notesMasterIdLst>
  <p:sldIdLst>
    <p:sldId id="256" r:id="rId4"/>
    <p:sldId id="257" r:id="rId5"/>
    <p:sldId id="258" r:id="rId6"/>
    <p:sldId id="26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344" r:id="rId17"/>
    <p:sldId id="270" r:id="rId18"/>
    <p:sldId id="271" r:id="rId19"/>
    <p:sldId id="272" r:id="rId20"/>
    <p:sldId id="273" r:id="rId21"/>
    <p:sldId id="315" r:id="rId22"/>
    <p:sldId id="277" r:id="rId23"/>
    <p:sldId id="280" r:id="rId24"/>
    <p:sldId id="281" r:id="rId25"/>
    <p:sldId id="282" r:id="rId26"/>
    <p:sldId id="345" r:id="rId27"/>
    <p:sldId id="346" r:id="rId28"/>
    <p:sldId id="347" r:id="rId29"/>
    <p:sldId id="319" r:id="rId30"/>
    <p:sldId id="348" r:id="rId31"/>
    <p:sldId id="288" r:id="rId32"/>
    <p:sldId id="321" r:id="rId33"/>
    <p:sldId id="355" r:id="rId34"/>
    <p:sldId id="322" r:id="rId35"/>
    <p:sldId id="323" r:id="rId36"/>
    <p:sldId id="324" r:id="rId37"/>
    <p:sldId id="349" r:id="rId38"/>
    <p:sldId id="350" r:id="rId39"/>
    <p:sldId id="294" r:id="rId40"/>
    <p:sldId id="325" r:id="rId41"/>
    <p:sldId id="327" r:id="rId42"/>
    <p:sldId id="328" r:id="rId43"/>
    <p:sldId id="330" r:id="rId44"/>
    <p:sldId id="351" r:id="rId45"/>
    <p:sldId id="352" r:id="rId46"/>
    <p:sldId id="331" r:id="rId47"/>
    <p:sldId id="300" r:id="rId48"/>
    <p:sldId id="332" r:id="rId49"/>
    <p:sldId id="333" r:id="rId50"/>
    <p:sldId id="334" r:id="rId51"/>
    <p:sldId id="335" r:id="rId52"/>
    <p:sldId id="336" r:id="rId53"/>
    <p:sldId id="354" r:id="rId54"/>
    <p:sldId id="353" r:id="rId55"/>
    <p:sldId id="306" r:id="rId56"/>
    <p:sldId id="337" r:id="rId57"/>
    <p:sldId id="338" r:id="rId58"/>
    <p:sldId id="339" r:id="rId59"/>
    <p:sldId id="340" r:id="rId60"/>
    <p:sldId id="341" r:id="rId61"/>
    <p:sldId id="342" r:id="rId62"/>
    <p:sldId id="343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FDC1"/>
    <a:srgbClr val="CE6B2B"/>
    <a:srgbClr val="0000B0"/>
    <a:srgbClr val="E1E100"/>
    <a:srgbClr val="AA0000"/>
    <a:srgbClr val="512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7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A511-A573-0148-9EB3-0A0B8A3B1652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70D62-E6CC-9348-80A5-66616F17D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70D62-E6CC-9348-80A5-66616F17D6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70D62-E6CC-9348-80A5-66616F17D6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70D62-E6CC-9348-80A5-66616F17D6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70D62-E6CC-9348-80A5-66616F17D6E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F6962-A208-424D-BB52-B221EB018197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B4643-F9DC-4045-86FC-F16BCE0AF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F6962-A208-424D-BB52-B221EB018197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BB4643-F9DC-4045-86FC-F16BCE0AF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6962-A208-424D-BB52-B221EB018197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4643-F9DC-4045-86FC-F16BCE0AF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F837-E2D9-0145-A456-9C69C57EAEDF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50AE-0F01-4C4E-963A-76B9DBDB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CE6B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CE6B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TB JOURNEY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1647473"/>
            <a:ext cx="4851976" cy="411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6767145" y="451212"/>
            <a:ext cx="1764080" cy="3693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67145" y="451212"/>
            <a:ext cx="176408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ritannic Bold"/>
                <a:cs typeface="Britannic Bold"/>
              </a:rPr>
              <a:t>LESSON TWO</a:t>
            </a:r>
            <a:endParaRPr lang="en-US" dirty="0">
              <a:solidFill>
                <a:schemeClr val="bg2">
                  <a:lumMod val="50000"/>
                </a:schemeClr>
              </a:solidFill>
              <a:latin typeface="Britannic Bold"/>
              <a:cs typeface="Britannic Bol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A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A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5986686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Barriers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to Making Good Decisions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TWO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13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174602" y="984351"/>
            <a:ext cx="434061" cy="584776"/>
            <a:chOff x="751329" y="1659467"/>
            <a:chExt cx="720131" cy="970175"/>
          </a:xfrm>
        </p:grpSpPr>
        <p:sp>
          <p:nvSpPr>
            <p:cNvPr id="23" name="Oval 22"/>
            <p:cNvSpPr/>
            <p:nvPr/>
          </p:nvSpPr>
          <p:spPr>
            <a:xfrm>
              <a:off x="751329" y="1862667"/>
              <a:ext cx="720130" cy="72013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1331" y="1659467"/>
              <a:ext cx="720129" cy="9701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</a:t>
              </a:r>
              <a:endPara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74601" y="2663013"/>
            <a:ext cx="434061" cy="584776"/>
            <a:chOff x="751329" y="1659468"/>
            <a:chExt cx="720131" cy="970175"/>
          </a:xfrm>
        </p:grpSpPr>
        <p:sp>
          <p:nvSpPr>
            <p:cNvPr id="52" name="Oval 51"/>
            <p:cNvSpPr/>
            <p:nvPr/>
          </p:nvSpPr>
          <p:spPr>
            <a:xfrm>
              <a:off x="751329" y="1862667"/>
              <a:ext cx="720130" cy="72013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1331" y="1659468"/>
              <a:ext cx="720129" cy="9701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</a:t>
              </a:r>
              <a:endPara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74606" y="1805043"/>
            <a:ext cx="434061" cy="584776"/>
            <a:chOff x="751329" y="1659467"/>
            <a:chExt cx="720131" cy="970175"/>
          </a:xfrm>
        </p:grpSpPr>
        <p:sp>
          <p:nvSpPr>
            <p:cNvPr id="55" name="Oval 54"/>
            <p:cNvSpPr/>
            <p:nvPr/>
          </p:nvSpPr>
          <p:spPr>
            <a:xfrm>
              <a:off x="751329" y="1862667"/>
              <a:ext cx="720130" cy="72013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1331" y="1659467"/>
              <a:ext cx="720129" cy="9701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</a:t>
              </a:r>
              <a:endPara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23408" y="1106831"/>
            <a:ext cx="7284499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cting</a:t>
            </a:r>
            <a:r>
              <a:rPr lang="en-US" sz="2000" b="1" dirty="0" smtClean="0">
                <a:solidFill>
                  <a:srgbClr val="FF0000"/>
                </a:solidFill>
              </a:rPr>
              <a:t> before thinking</a:t>
            </a:r>
            <a:r>
              <a:rPr lang="en-US" sz="2000" dirty="0" smtClean="0"/>
              <a:t>…the tendency to act on an impulse before ________________about potential consequences.</a:t>
            </a:r>
          </a:p>
          <a:p>
            <a:endParaRPr lang="en-US" sz="14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ccepting</a:t>
            </a:r>
            <a:r>
              <a:rPr lang="en-US" sz="2000" b="1" dirty="0" smtClean="0">
                <a:solidFill>
                  <a:srgbClr val="FF0000"/>
                </a:solidFill>
              </a:rPr>
              <a:t> other’s decisions in order to fit in</a:t>
            </a:r>
            <a:r>
              <a:rPr lang="en-US" sz="2000" dirty="0" smtClean="0"/>
              <a:t>…the tendency to let others make ___________________for you.</a:t>
            </a:r>
          </a:p>
          <a:p>
            <a:endParaRPr lang="en-US" sz="14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lcohol</a:t>
            </a:r>
            <a:r>
              <a:rPr lang="en-US" sz="2000" b="1" dirty="0" smtClean="0">
                <a:solidFill>
                  <a:srgbClr val="FF0000"/>
                </a:solidFill>
              </a:rPr>
              <a:t>/drugs</a:t>
            </a:r>
            <a:r>
              <a:rPr lang="en-US" sz="2000" dirty="0" smtClean="0"/>
              <a:t>…the inability to make good decisions while under the ____________________.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845513" y="1404933"/>
            <a:ext cx="12363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thinking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5067" y="2189764"/>
            <a:ext cx="14395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decisions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5514" y="3019498"/>
            <a:ext cx="14395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influence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62000" y="4029121"/>
            <a:ext cx="77692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45514" y="4488338"/>
            <a:ext cx="56051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13 in your student manual to read about Nicole’s decisions.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37067" y="1655195"/>
            <a:ext cx="8763127" cy="457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Alternate Process 4"/>
          <p:cNvSpPr/>
          <p:nvPr/>
        </p:nvSpPr>
        <p:spPr>
          <a:xfrm>
            <a:off x="6767145" y="451212"/>
            <a:ext cx="1764080" cy="3693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67145" y="451212"/>
            <a:ext cx="176408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ritannic Bold"/>
                <a:cs typeface="Britannic Bold"/>
              </a:rPr>
              <a:t>LESSON TWO</a:t>
            </a:r>
            <a:endParaRPr lang="en-US" dirty="0">
              <a:solidFill>
                <a:schemeClr val="bg2">
                  <a:lumMod val="50000"/>
                </a:schemeClr>
              </a:solidFill>
              <a:latin typeface="Britannic Bold"/>
              <a:cs typeface="Britannic Bol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A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A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5986686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How Alcohol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Affects Teenagers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TWO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14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933" y="1850570"/>
            <a:ext cx="847526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4F81BD"/>
                </a:solidFill>
              </a:rPr>
              <a:t>Alcohol acts as a depressant on the central nervous system to lower normal healthy inhibitions, leading to increased at-risk behavior.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4F81BD"/>
                </a:solidFill>
              </a:rPr>
              <a:t>seven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4F81BD"/>
                </a:solidFill>
              </a:rPr>
              <a:t>Death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4F81BD"/>
                </a:solidFill>
              </a:rPr>
              <a:t>Alcohol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4F81BD"/>
                </a:solidFill>
              </a:rPr>
              <a:t>50%-75%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4F81BD"/>
                </a:solidFill>
              </a:rPr>
              <a:t>sexual</a:t>
            </a:r>
          </a:p>
          <a:p>
            <a:pPr marL="342900" indent="-342900"/>
            <a:r>
              <a:rPr lang="en-US" sz="2000" dirty="0" smtClean="0">
                <a:solidFill>
                  <a:schemeClr val="accent1"/>
                </a:solidFill>
              </a:rPr>
              <a:t>2. Alcohol changes how the brain functions and can be harmful to teenage growth and development.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School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Death</a:t>
            </a:r>
          </a:p>
          <a:p>
            <a:pPr marL="342900" indent="-342900"/>
            <a:r>
              <a:rPr lang="en-US" sz="2000" dirty="0" smtClean="0">
                <a:solidFill>
                  <a:schemeClr val="accent1"/>
                </a:solidFill>
              </a:rPr>
              <a:t>3. People who begin drinking alcohol can impair brain function and lead to unconsciousness and even _______.</a:t>
            </a:r>
          </a:p>
          <a:p>
            <a:pPr marL="800100" lvl="1" indent="-342900"/>
            <a:endParaRPr lang="en-US" sz="2000" dirty="0" smtClean="0">
              <a:solidFill>
                <a:schemeClr val="accent1"/>
              </a:solidFill>
            </a:endParaRPr>
          </a:p>
          <a:p>
            <a:pPr marL="800100" lvl="1" indent="-342900"/>
            <a:endParaRPr lang="en-US" sz="2000" dirty="0" smtClean="0">
              <a:solidFill>
                <a:schemeClr val="accent1"/>
              </a:solidFill>
            </a:endParaRPr>
          </a:p>
          <a:p>
            <a:pPr marL="342900" indent="-342900"/>
            <a:endParaRPr lang="en-US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193801" y="1131975"/>
            <a:ext cx="6523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Fill in the blanks with the correct answers.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46321" y="5489601"/>
            <a:ext cx="7256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four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ernate Process 4"/>
          <p:cNvSpPr/>
          <p:nvPr/>
        </p:nvSpPr>
        <p:spPr>
          <a:xfrm>
            <a:off x="6767145" y="451212"/>
            <a:ext cx="1764080" cy="3693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67145" y="451212"/>
            <a:ext cx="176408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ritannic Bold"/>
                <a:cs typeface="Britannic Bold"/>
              </a:rPr>
              <a:t>LESSON TWO</a:t>
            </a:r>
            <a:endParaRPr lang="en-US" dirty="0">
              <a:solidFill>
                <a:schemeClr val="bg2">
                  <a:lumMod val="50000"/>
                </a:schemeClr>
              </a:solidFill>
              <a:latin typeface="Britannic Bold"/>
              <a:cs typeface="Britannic Bold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A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A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0"/>
            <a:ext cx="6350240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What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Do You Know About Date Rape?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TWO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15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200150"/>
            <a:ext cx="2482220" cy="18796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762244" y="4206875"/>
            <a:ext cx="5461241" cy="19186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153"/>
            <a:ext cx="5930900" cy="2946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4355" y="3478675"/>
            <a:ext cx="7936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Refer to page 15 in your student manual and complete the True/False section on date rape.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8192" y="4186561"/>
            <a:ext cx="1857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True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2. False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3. True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4. True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5. True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30749" y="4206874"/>
            <a:ext cx="1825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6. False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7. True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8. True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9. False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10. False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/>
      <p:bldP spid="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A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A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7072" y="0"/>
            <a:ext cx="577961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Sex and Respect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TWO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618" y="1559977"/>
            <a:ext cx="74928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16 and 17 in your student manual for instructions on making a decision chart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7093" y="6350387"/>
            <a:ext cx="232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Pages 16 and 17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72" y="3108677"/>
            <a:ext cx="8457787" cy="246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A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A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7072" y="0"/>
            <a:ext cx="577961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Sex and Respect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TWO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6677093" y="4381535"/>
            <a:ext cx="2079658" cy="1754711"/>
            <a:chOff x="7064342" y="4595675"/>
            <a:chExt cx="2079658" cy="17547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18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2908" y="2235200"/>
            <a:ext cx="51819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18 in your student manual. As you discuss the questions, write the answers in your book.  Be prepared to complete the homework assignment and parent/guardian interviews as assigned.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800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7653" y="184666"/>
              <a:ext cx="217634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THREE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6533219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Avoiding Pregnancy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19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1463" y="4418606"/>
            <a:ext cx="67091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Turn to page 20 in your student manual.  As you watch the video, record your responses to each question.</a:t>
            </a:r>
            <a:endParaRPr lang="en-US" sz="2400" i="1" dirty="0">
              <a:solidFill>
                <a:srgbClr val="4F81B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43" y="1332506"/>
            <a:ext cx="469311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01892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Avoiding Teen Pregnancy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7653" y="184666"/>
            <a:ext cx="2176347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THREE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18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775" y="977153"/>
            <a:ext cx="7918450" cy="7888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Take a moment to record responses to the discussion questions on page 20.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1766047"/>
            <a:ext cx="8229600" cy="4088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990271"/>
            <a:ext cx="8229600" cy="436011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Why did these young people think that getting pregnant couldn’t happen to them?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In what ways did a pregnancy change their lives?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How did the pregnancy affect their relationships?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750436" y="4595676"/>
            <a:ext cx="2079658" cy="1754711"/>
            <a:chOff x="7064342" y="4595675"/>
            <a:chExt cx="2079658" cy="17547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8" name="Right Arrow 17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34304" y="5305861"/>
            <a:ext cx="6304895" cy="10445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1F497D"/>
                </a:solidFill>
              </a:rPr>
              <a:t>What could Amy’s life have looked like at age 30 if</a:t>
            </a:r>
          </a:p>
          <a:p>
            <a:r>
              <a:rPr lang="en-US" sz="2000" b="1" dirty="0" smtClean="0">
                <a:solidFill>
                  <a:srgbClr val="1F497D"/>
                </a:solidFill>
              </a:rPr>
              <a:t>she had waited until marriage to have sex, and not</a:t>
            </a:r>
          </a:p>
          <a:p>
            <a:r>
              <a:rPr lang="en-US" sz="2000" b="1" dirty="0" smtClean="0">
                <a:solidFill>
                  <a:srgbClr val="1F497D"/>
                </a:solidFill>
              </a:rPr>
              <a:t>become pregnant?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9446" y="3586916"/>
            <a:ext cx="5703773" cy="10182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1F497D"/>
                </a:solidFill>
              </a:rPr>
              <a:t>What could Daniel’s life have looked like at age 30</a:t>
            </a:r>
          </a:p>
          <a:p>
            <a:r>
              <a:rPr lang="en-US" sz="2000" b="1" dirty="0" smtClean="0">
                <a:solidFill>
                  <a:srgbClr val="1F497D"/>
                </a:solidFill>
              </a:rPr>
              <a:t>if he had waited until marriage to have sex?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34304" y="1937086"/>
            <a:ext cx="5943601" cy="9863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What could Athena’s life have looked like at age 30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if she had waited until marriage to have sex and not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become pregnant?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7" y="0"/>
            <a:ext cx="508019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What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If?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7653" y="184666"/>
            <a:ext cx="2176347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THREE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16922" y="6441965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21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4" y="1937086"/>
            <a:ext cx="2055940" cy="1649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219" y="3238499"/>
            <a:ext cx="2421470" cy="17189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65" y="4711701"/>
            <a:ext cx="2055940" cy="1649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57" y="977153"/>
            <a:ext cx="867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</a:rPr>
              <a:t>Read about Athena, Daniel and Amy on page 21 of your student manual.  Record your answers to the following questions.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462" y="0"/>
            <a:ext cx="580722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Reducing the Risk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7653" y="184666"/>
            <a:ext cx="2176347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THREE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22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722" y="1206500"/>
            <a:ext cx="75137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the contraceptive chart on page 22 in your student manual.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25" y="2345274"/>
            <a:ext cx="1685148" cy="4005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673" y="2345274"/>
            <a:ext cx="3708400" cy="73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462" y="0"/>
            <a:ext cx="580722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 Budget for Baby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7653" y="184666"/>
            <a:ext cx="2176347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THREE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23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777" y="977153"/>
            <a:ext cx="839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Turn to page 23 in your student manual to work on “A Budget for Baby.” Record the amounts in the chart provided.  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4" y="4278468"/>
            <a:ext cx="7108825" cy="20719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67653" y="4747597"/>
            <a:ext cx="139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</a:rPr>
              <a:t>$7300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7653" y="5300107"/>
            <a:ext cx="139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497D"/>
                </a:solidFill>
              </a:rPr>
              <a:t>$50,000</a:t>
            </a:r>
            <a:endParaRPr lang="en-US" sz="2000" b="1" dirty="0">
              <a:solidFill>
                <a:srgbClr val="1F497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634198"/>
            <a:ext cx="3913844" cy="264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5127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ONE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06" y="159551"/>
            <a:ext cx="6037407" cy="78889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Arial"/>
                <a:cs typeface="Arial"/>
              </a:rPr>
              <a:t>Setting Goals</a:t>
            </a:r>
            <a:endParaRPr lang="en-US" sz="3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4418606"/>
            <a:ext cx="6953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4F81BD"/>
                </a:solidFill>
              </a:rPr>
              <a:t>Turn to page 6 in your student manual.  As you watch the video, record your responses to each question.</a:t>
            </a:r>
            <a:endParaRPr lang="en-US" sz="3200" b="1" i="1" dirty="0">
              <a:solidFill>
                <a:srgbClr val="4F81B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5127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99750" y="6350387"/>
            <a:ext cx="120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69" y="1973856"/>
            <a:ext cx="3721100" cy="24447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72312" y="948445"/>
            <a:ext cx="380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127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LESSON ONE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5127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268" y="0"/>
            <a:ext cx="579341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Responsibility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7653" y="184666"/>
            <a:ext cx="2176347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THREE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2908" y="2222724"/>
            <a:ext cx="49070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24 in your student manual. As you discuss the questions, write the answers in your book.  Be prepared to complete the homework assignment and parent/guardian interviews as assigned.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24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677093" y="4381535"/>
            <a:ext cx="2079658" cy="1754711"/>
            <a:chOff x="7064342" y="4595675"/>
            <a:chExt cx="2079658" cy="17547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00FF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5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FOUR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7072" y="0"/>
            <a:ext cx="577961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Avoiding STDs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25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2933" y="2336799"/>
            <a:ext cx="3177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Turn to page 26 in your student manual.  As you watch the video, record your responses to each question.</a:t>
            </a:r>
            <a:endParaRPr lang="en-US" sz="2400" i="1" dirty="0">
              <a:solidFill>
                <a:srgbClr val="4F81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63" y="1512304"/>
            <a:ext cx="2954867" cy="410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00FF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ONE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462" y="0"/>
            <a:ext cx="580722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Avoiding the Risk of STDs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3535" y="184666"/>
            <a:ext cx="2180465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FOUR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2775" y="977153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Take a moment to record responses to the discussion questions on page 26.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26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2015638"/>
            <a:ext cx="8229600" cy="40889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567867"/>
            <a:ext cx="8229600" cy="37825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How did contracting an STD affect the lives of these young people?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Why are most teenagers not concerned about contracting an STD?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Why are young people especially vulnerable to contracting an STD?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442027" y="5064610"/>
            <a:ext cx="1314724" cy="1285777"/>
            <a:chOff x="7064342" y="4595675"/>
            <a:chExt cx="2079658" cy="17547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462" y="0"/>
            <a:ext cx="580722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STDs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3535" y="184666"/>
            <a:ext cx="2180465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FOUR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532" y="977153"/>
            <a:ext cx="6523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Fill in the blanks with the correct answers.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27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0646" y="2185918"/>
            <a:ext cx="7595821" cy="31387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76343" y="2286372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chemeClr val="tx2"/>
                </a:solidFill>
              </a:rPr>
              <a:t>Word Bank</a:t>
            </a:r>
            <a:endParaRPr lang="en-US" sz="2400" b="1" i="1" u="sng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9400" y="2438771"/>
            <a:ext cx="55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25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79400" y="2438771"/>
            <a:ext cx="556193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170163" y="4608954"/>
            <a:ext cx="146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15 million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70163" y="4608954"/>
            <a:ext cx="1461637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853243" y="3545329"/>
            <a:ext cx="146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65 million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53243" y="3545329"/>
            <a:ext cx="1461637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891080" y="3545329"/>
            <a:ext cx="146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4 million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91080" y="3545329"/>
            <a:ext cx="1461637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65706" y="4608954"/>
            <a:ext cx="556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No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65706" y="4608954"/>
            <a:ext cx="556193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845072" y="3545329"/>
            <a:ext cx="146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multiple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45072" y="3545329"/>
            <a:ext cx="1461637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306709" y="4608954"/>
            <a:ext cx="127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cervix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06709" y="4608954"/>
            <a:ext cx="983009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37528" y="2517204"/>
            <a:ext cx="76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One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37529" y="2517204"/>
            <a:ext cx="76019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527343" y="2748037"/>
            <a:ext cx="122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Many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27343" y="2748037"/>
            <a:ext cx="1461637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527343" y="4006994"/>
            <a:ext cx="84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STD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27344" y="4006994"/>
            <a:ext cx="64282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014378" y="4378121"/>
            <a:ext cx="118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000"/>
                </a:solidFill>
              </a:rPr>
              <a:t>every</a:t>
            </a:r>
            <a:endParaRPr lang="en-US" sz="2400" dirty="0">
              <a:solidFill>
                <a:srgbClr val="AA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14378" y="4378121"/>
            <a:ext cx="991531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462" y="0"/>
            <a:ext cx="580722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STDs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3535" y="184666"/>
            <a:ext cx="2180465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FOUR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532" y="977153"/>
            <a:ext cx="815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Fill in the blanks with the correct answers on page 28 of your student manual.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28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2025675"/>
            <a:ext cx="7689850" cy="1311587"/>
          </a:xfrm>
          <a:prstGeom prst="roundRect">
            <a:avLst/>
          </a:prstGeom>
          <a:solidFill>
            <a:srgbClr val="F5FD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1F497D"/>
                </a:solidFill>
              </a:rPr>
              <a:t> 			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9462" y="3337262"/>
            <a:ext cx="8050138" cy="1311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14400" y="4648849"/>
            <a:ext cx="7689850" cy="1311587"/>
          </a:xfrm>
          <a:prstGeom prst="roundRect">
            <a:avLst/>
          </a:prstGeom>
          <a:solidFill>
            <a:srgbClr val="F5FD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07926" y="1934069"/>
            <a:ext cx="2221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Chlamydia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462" y="3337262"/>
            <a:ext cx="189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Gonorrhea</a:t>
            </a:r>
            <a:endParaRPr lang="en-US" sz="2800" b="1" dirty="0">
              <a:solidFill>
                <a:srgbClr val="C0504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7926" y="4648849"/>
            <a:ext cx="264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504D"/>
                </a:solidFill>
              </a:rPr>
              <a:t>Trichomoniasis</a:t>
            </a:r>
            <a:endParaRPr lang="en-US" sz="2800" b="1" dirty="0">
              <a:solidFill>
                <a:srgbClr val="C0504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2136933"/>
            <a:ext cx="1555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3 million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1.5 million	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no				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5986685" y="2136933"/>
            <a:ext cx="22225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3 to 5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infertile		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oral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1125" y="3597383"/>
            <a:ext cx="155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650,000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no			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30750" y="3597383"/>
            <a:ext cx="155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oral 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PID		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06875" y="4760108"/>
            <a:ext cx="23263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5 million	 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no      	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cured			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5" animBg="1"/>
      <p:bldP spid="24" grpId="0" animBg="1"/>
      <p:bldP spid="25" grpId="0" animBg="1"/>
      <p:bldP spid="26" grpId="0"/>
      <p:bldP spid="27" grpId="0"/>
      <p:bldP spid="28" grpId="0"/>
      <p:bldP spid="17" grpId="0" build="p"/>
      <p:bldP spid="18" grpId="0" build="p"/>
      <p:bldP spid="19" grpId="1" build="p"/>
      <p:bldP spid="20" grpId="0" build="p"/>
      <p:bldP spid="2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462" y="0"/>
            <a:ext cx="5807223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STDs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3535" y="184666"/>
            <a:ext cx="2180465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FOUR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29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2091701"/>
            <a:ext cx="7642225" cy="13115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4532" y="3403288"/>
            <a:ext cx="7785068" cy="131158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14400" y="4714875"/>
            <a:ext cx="7642225" cy="1311587"/>
          </a:xfrm>
          <a:prstGeom prst="roundRect">
            <a:avLst/>
          </a:prstGeom>
          <a:solidFill>
            <a:srgbClr val="F5FD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7124" y="2091701"/>
            <a:ext cx="151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HPV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936" y="3403288"/>
            <a:ext cx="246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Genital Herpes</a:t>
            </a:r>
            <a:endParaRPr lang="en-US" sz="2800" b="1" dirty="0">
              <a:solidFill>
                <a:srgbClr val="C0504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9424" y="4714875"/>
            <a:ext cx="230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HIV/AIDS</a:t>
            </a:r>
            <a:endParaRPr lang="en-US" sz="2800" b="1" dirty="0">
              <a:solidFill>
                <a:srgbClr val="C0504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7157" y="2221157"/>
            <a:ext cx="1555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5.5 million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50%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Cancer		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30935" y="2202960"/>
            <a:ext cx="1555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HPV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Die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no	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86685" y="2221157"/>
            <a:ext cx="155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Oral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vaccine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17882" y="3514547"/>
            <a:ext cx="1555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1 million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45 million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90%	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08810" y="3514547"/>
            <a:ext cx="1555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Life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Blisters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sexual		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05460" y="4983765"/>
            <a:ext cx="155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1 million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sexual	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4532" y="977153"/>
            <a:ext cx="815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Fill in the blanks with the correct answers on page 29 of your student manual.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7" grpId="0"/>
      <p:bldP spid="28" grpId="0"/>
      <p:bldP spid="16" grpId="0" build="p"/>
      <p:bldP spid="17" grpId="0" build="p"/>
      <p:bldP spid="18" grpId="0" build="p"/>
      <p:bldP spid="19" grpId="0" build="p"/>
      <p:bldP spid="20" grpId="0" build="p"/>
      <p:bldP spid="2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462" y="0"/>
            <a:ext cx="6353757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Facts vs. Myths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About HIV/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AIDs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3535" y="184666"/>
            <a:ext cx="2180465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FOUR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30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6747" y="2557105"/>
            <a:ext cx="4577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Sexual</a:t>
            </a:r>
          </a:p>
          <a:p>
            <a:r>
              <a:rPr lang="en-US" sz="3200" b="1" dirty="0" smtClean="0">
                <a:solidFill>
                  <a:srgbClr val="C0504D"/>
                </a:solidFill>
              </a:rPr>
              <a:t>Not;  Many</a:t>
            </a:r>
          </a:p>
          <a:p>
            <a:r>
              <a:rPr lang="en-US" sz="3200" b="1" dirty="0" smtClean="0">
                <a:solidFill>
                  <a:srgbClr val="C0504D"/>
                </a:solidFill>
              </a:rPr>
              <a:t>Immune; Opportunistic</a:t>
            </a:r>
          </a:p>
          <a:p>
            <a:r>
              <a:rPr lang="en-US" sz="3200" b="1" dirty="0" smtClean="0">
                <a:solidFill>
                  <a:srgbClr val="C0504D"/>
                </a:solidFill>
              </a:rPr>
              <a:t>Not </a:t>
            </a:r>
          </a:p>
          <a:p>
            <a:r>
              <a:rPr lang="en-US" sz="3200" b="1" dirty="0" smtClean="0">
                <a:solidFill>
                  <a:srgbClr val="C0504D"/>
                </a:solidFill>
              </a:rPr>
              <a:t>34%</a:t>
            </a:r>
            <a:endParaRPr lang="en-US" sz="3200" b="1" dirty="0">
              <a:solidFill>
                <a:srgbClr val="C0504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4532" y="977153"/>
            <a:ext cx="815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Fill in the blanks with the correct answers on page 30 of your student manual.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1992" y="2557105"/>
            <a:ext cx="2291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Myth #1</a:t>
            </a:r>
          </a:p>
          <a:p>
            <a:r>
              <a:rPr lang="en-US" sz="3200" b="1" dirty="0" smtClean="0">
                <a:solidFill>
                  <a:srgbClr val="C0504D"/>
                </a:solidFill>
              </a:rPr>
              <a:t>Myth #2</a:t>
            </a:r>
          </a:p>
          <a:p>
            <a:r>
              <a:rPr lang="en-US" sz="3200" b="1" dirty="0" smtClean="0">
                <a:solidFill>
                  <a:srgbClr val="C0504D"/>
                </a:solidFill>
              </a:rPr>
              <a:t>Myth #3</a:t>
            </a:r>
          </a:p>
          <a:p>
            <a:r>
              <a:rPr lang="en-US" sz="3200" b="1" dirty="0" smtClean="0">
                <a:solidFill>
                  <a:srgbClr val="C0504D"/>
                </a:solidFill>
              </a:rPr>
              <a:t>Myth #4</a:t>
            </a:r>
          </a:p>
          <a:p>
            <a:r>
              <a:rPr lang="en-US" sz="3200" b="1" dirty="0" smtClean="0">
                <a:solidFill>
                  <a:srgbClr val="C0504D"/>
                </a:solidFill>
              </a:rPr>
              <a:t>Myth #5</a:t>
            </a:r>
            <a:endParaRPr lang="en-US" sz="3200" b="1" dirty="0">
              <a:solidFill>
                <a:srgbClr val="C050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27914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What About “Safe Sex”?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3535" y="184666"/>
            <a:ext cx="2180465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FOUR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31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3325"/>
            <a:ext cx="7429500" cy="9035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0625" y="1857375"/>
            <a:ext cx="2349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Condom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Consistently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Correctly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Not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Half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250" y="3488591"/>
            <a:ext cx="592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well do condoms work for birth control?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250" y="4596587"/>
            <a:ext cx="735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well do condoms reduce the risk of contracting STDs?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0625" y="3888701"/>
            <a:ext cx="388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Break</a:t>
            </a:r>
          </a:p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15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3026" y="4996697"/>
            <a:ext cx="219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85</a:t>
            </a:r>
          </a:p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15</a:t>
            </a:r>
          </a:p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Secretions</a:t>
            </a:r>
          </a:p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50</a:t>
            </a:r>
          </a:p>
          <a:p>
            <a:pPr>
              <a:buFont typeface="Courier New"/>
              <a:buChar char="o"/>
            </a:pP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/>
              <a:buChar char="o"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8801" y="4996698"/>
            <a:ext cx="2197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50</a:t>
            </a:r>
          </a:p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Skin</a:t>
            </a:r>
          </a:p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Skin</a:t>
            </a:r>
          </a:p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No</a:t>
            </a:r>
          </a:p>
          <a:p>
            <a:pPr>
              <a:buFont typeface="Courier New"/>
              <a:buChar char="o"/>
            </a:pP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/>
              <a:buChar char="o"/>
            </a:pP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/>
              <a:buChar char="o"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0000" y="4996697"/>
            <a:ext cx="2197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No</a:t>
            </a:r>
          </a:p>
          <a:p>
            <a:pPr>
              <a:buFont typeface="Courier New"/>
              <a:buChar char="o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Abstinence</a:t>
            </a:r>
          </a:p>
          <a:p>
            <a:pPr>
              <a:buFont typeface="Courier New"/>
              <a:buChar char="o"/>
            </a:pP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/>
              <a:buChar char="o"/>
            </a:pP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Courier New"/>
              <a:buChar char="o"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  <p:bldP spid="19" grpId="0"/>
      <p:bldP spid="20" grpId="0" build="p"/>
      <p:bldP spid="21" grpId="0" build="p"/>
      <p:bldP spid="22" grpId="0" build="p"/>
      <p:bldP spid="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27914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Honesty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3535" y="184666"/>
            <a:ext cx="2180465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FOUR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533219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47897" y="6350387"/>
            <a:ext cx="135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32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6677093" y="4381535"/>
            <a:ext cx="2079658" cy="1754711"/>
            <a:chOff x="7064342" y="4595675"/>
            <a:chExt cx="2079658" cy="17547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002908" y="2222724"/>
            <a:ext cx="49070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32 in your student manual. As you discuss the questions, write the answers in your book.  Be prepared to complete the homework assignment and parent/guardian interviews as assigned.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Developing the BEST Relationships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FIVE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33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1463" y="5018770"/>
            <a:ext cx="67091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Turn to page 34 in your student manual.  As you watch the video, record your responses to each question.</a:t>
            </a:r>
            <a:endParaRPr lang="en-US" sz="2400" i="1" dirty="0">
              <a:solidFill>
                <a:srgbClr val="4F81B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70" y="1103704"/>
            <a:ext cx="4831559" cy="3577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0" y="1766047"/>
            <a:ext cx="8229600" cy="4088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977153"/>
            <a:ext cx="7918450" cy="7888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Take a moment to record responses to the discussion questions on page 6.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902" y="2236529"/>
            <a:ext cx="7830898" cy="320293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What is a goal?</a:t>
            </a:r>
          </a:p>
          <a:p>
            <a:pPr marL="514350" indent="-514350">
              <a:buAutoNum type="arabicPeriod"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Why are goals important?</a:t>
            </a:r>
          </a:p>
          <a:p>
            <a:pPr marL="514350" indent="-514350">
              <a:buAutoNum type="arabicPeriod"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What can keep you from reaching your goals?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	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5127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ONE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5127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145041" y="4965008"/>
            <a:ext cx="2079658" cy="1754711"/>
            <a:chOff x="7064342" y="4595675"/>
            <a:chExt cx="2079658" cy="175471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93268" y="184666"/>
            <a:ext cx="43014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Goal Setting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9750" y="6350387"/>
            <a:ext cx="120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6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41" y="1766047"/>
            <a:ext cx="2548349" cy="17454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Developing the BEST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Relationships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FIVE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34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2775" y="1226744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Take a moment to record responses to the discussion questions on page 34.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2015638"/>
            <a:ext cx="8229600" cy="4088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277947"/>
            <a:ext cx="8229600" cy="407244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What qualities were these young people looking for in relationships with the opposite sex?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For those who were sexually involved, how did sex affect their relationships?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What factors help a healthy relationship develop?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607142" y="5105730"/>
            <a:ext cx="1924083" cy="1244658"/>
            <a:chOff x="7064342" y="4595675"/>
            <a:chExt cx="2079658" cy="17547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What are YOU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Looking for?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FIVE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35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6500" y="1284005"/>
            <a:ext cx="65104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turn to page 35 in your student manual.  As you participate in the activity about Guys and Girls, fill in your student manual.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2813050"/>
            <a:ext cx="6908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Avoiding Relational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Traps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FIVE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58336" y="6350387"/>
            <a:ext cx="124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36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8" y="1175411"/>
            <a:ext cx="2190750" cy="1716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021" y="2745071"/>
            <a:ext cx="2387329" cy="18700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57" y="4314731"/>
            <a:ext cx="2384811" cy="18681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50469" y="1175411"/>
            <a:ext cx="3707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disappointment</a:t>
            </a:r>
          </a:p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getting</a:t>
            </a:r>
          </a:p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give</a:t>
            </a:r>
          </a:p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possessive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4870" y="2745071"/>
            <a:ext cx="1815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love</a:t>
            </a:r>
          </a:p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feelings</a:t>
            </a:r>
          </a:p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quickly</a:t>
            </a:r>
          </a:p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time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0469" y="4615145"/>
            <a:ext cx="18469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love</a:t>
            </a:r>
          </a:p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physical</a:t>
            </a:r>
          </a:p>
          <a:p>
            <a:pPr>
              <a:buFont typeface="Courier New"/>
              <a:buChar char="o"/>
            </a:pPr>
            <a:r>
              <a:rPr lang="en-US" sz="2400" b="1" dirty="0" smtClean="0">
                <a:solidFill>
                  <a:schemeClr val="tx2"/>
                </a:solidFill>
              </a:rPr>
              <a:t> not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4" grpId="0" build="p"/>
      <p:bldP spid="1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How to Develop the BEST Relationships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FIVE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37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9823" y="4252167"/>
            <a:ext cx="2968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rgbClr val="4F81BD"/>
                </a:solidFill>
              </a:rPr>
              <a:t>Consider Yourself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rgbClr val="4F81BD"/>
                </a:solidFill>
              </a:rPr>
              <a:t>Chemistry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rgbClr val="4F81BD"/>
                </a:solidFill>
              </a:rPr>
              <a:t>Compatibility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rgbClr val="4F81BD"/>
                </a:solidFill>
              </a:rPr>
              <a:t>Character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rgbClr val="4F81BD"/>
                </a:solidFill>
              </a:rPr>
              <a:t>Commitment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23" y="1165587"/>
            <a:ext cx="4190613" cy="28699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86307" y="4268042"/>
            <a:ext cx="2397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Right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Attracted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Common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Real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Another</a:t>
            </a:r>
            <a:endParaRPr lang="en-US" sz="2400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 Am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Unique, One-of-a-Kind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FIVE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38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2908" y="2873395"/>
            <a:ext cx="49070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38 in your student manual to complete the activity.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5" name="Group 16"/>
          <p:cNvGrpSpPr/>
          <p:nvPr/>
        </p:nvGrpSpPr>
        <p:grpSpPr>
          <a:xfrm>
            <a:off x="6677093" y="4595676"/>
            <a:ext cx="2079658" cy="1754711"/>
            <a:chOff x="7064342" y="4595675"/>
            <a:chExt cx="2079658" cy="17547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227" y="1666875"/>
            <a:ext cx="6019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Building Self-Esteem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FIVE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39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250" y="1317625"/>
            <a:ext cx="77946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39 in your student manual to complete the activity.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2456398"/>
            <a:ext cx="6502400" cy="3779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7715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Self-Respect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FIVE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40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677093" y="4595676"/>
            <a:ext cx="2079658" cy="1754711"/>
            <a:chOff x="7064342" y="4595675"/>
            <a:chExt cx="2079658" cy="17547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002908" y="2222724"/>
            <a:ext cx="49070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40 in your student manual. As you discuss the questions, write the answers in your book.  Be prepared to complete the homework assignment and parent/guardian interviews as assigned.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3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SIX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5986686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Choosing Abstinence Until Marriage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9949" y="4698440"/>
            <a:ext cx="67091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Turn to page 42 in your student manual.  As you watch the video, record your responses to each question.</a:t>
            </a:r>
            <a:endParaRPr lang="en-US" sz="2400" i="1" dirty="0">
              <a:solidFill>
                <a:srgbClr val="4F81BD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41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41" y="1126063"/>
            <a:ext cx="5011507" cy="3292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3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SIX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3268" y="0"/>
            <a:ext cx="579341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Choosing Abstinence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1463" y="4418606"/>
            <a:ext cx="67091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Turn to page 33 in your student manual.  As you watch the video, record your responses to each question.</a:t>
            </a:r>
            <a:endParaRPr lang="en-US" sz="2400" i="1" dirty="0">
              <a:solidFill>
                <a:srgbClr val="4F81BD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42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015638"/>
            <a:ext cx="8229600" cy="40889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2775" y="1226744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Take a moment to record responses to the discussion questions on page 42.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277947"/>
            <a:ext cx="8074025" cy="40724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Why are these teenagers choosing to be abstinent?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Why did some of those who were sexually active choose to stop?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How does being abstinent affect a relationship?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07142" y="4928648"/>
            <a:ext cx="1924083" cy="1421739"/>
            <a:chOff x="7064342" y="4595675"/>
            <a:chExt cx="2079658" cy="17547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3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SIX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3268" y="0"/>
            <a:ext cx="579341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Potential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Emotional Consequences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43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8" y="1181971"/>
            <a:ext cx="1955800" cy="138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394" y="2736850"/>
            <a:ext cx="1955800" cy="1384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91" y="4236498"/>
            <a:ext cx="1955800" cy="1384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49068" y="1543451"/>
            <a:ext cx="6632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Which emotional </a:t>
            </a:r>
            <a:r>
              <a:rPr lang="en-US" sz="2400" b="1" dirty="0" err="1" smtClean="0">
                <a:solidFill>
                  <a:srgbClr val="1F497D"/>
                </a:solidFill>
              </a:rPr>
              <a:t>consequence(s</a:t>
            </a:r>
            <a:r>
              <a:rPr lang="en-US" sz="2400" b="1" dirty="0" smtClean="0">
                <a:solidFill>
                  <a:srgbClr val="1F497D"/>
                </a:solidFill>
              </a:rPr>
              <a:t>) is Robin experiencing?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6524" y="3051071"/>
            <a:ext cx="588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Which emotional </a:t>
            </a:r>
            <a:r>
              <a:rPr lang="en-US" sz="2400" b="1" dirty="0" err="1" smtClean="0">
                <a:solidFill>
                  <a:srgbClr val="1F497D"/>
                </a:solidFill>
              </a:rPr>
              <a:t>consequence(s</a:t>
            </a:r>
            <a:r>
              <a:rPr lang="en-US" sz="2400" b="1" dirty="0" smtClean="0">
                <a:solidFill>
                  <a:srgbClr val="1F497D"/>
                </a:solidFill>
              </a:rPr>
              <a:t>) is Nick experiencing?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2155" y="4759023"/>
            <a:ext cx="5228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Which emotional </a:t>
            </a:r>
            <a:r>
              <a:rPr lang="en-US" sz="2400" b="1" dirty="0" err="1" smtClean="0">
                <a:solidFill>
                  <a:srgbClr val="1F497D"/>
                </a:solidFill>
              </a:rPr>
              <a:t>consequence(s</a:t>
            </a:r>
            <a:r>
              <a:rPr lang="en-US" sz="2400" b="1" dirty="0" smtClean="0">
                <a:solidFill>
                  <a:srgbClr val="1F497D"/>
                </a:solidFill>
              </a:rPr>
              <a:t>) is Sarah experiencing?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3268" y="2127741"/>
            <a:ext cx="195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Robin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0436" y="3659485"/>
            <a:ext cx="195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Nick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3520" y="5159133"/>
            <a:ext cx="195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Sarah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5127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ONE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60" y="0"/>
            <a:ext cx="5519428" cy="97715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What is a Goal?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5127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99751" y="6350387"/>
            <a:ext cx="120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7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1760" y="2488993"/>
            <a:ext cx="8559707" cy="1629077"/>
          </a:xfrm>
          <a:prstGeom prst="roundRect">
            <a:avLst/>
          </a:prstGeom>
          <a:solidFill>
            <a:srgbClr val="F5FD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2775" y="114587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As you discuss the questions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after each story, write down the </a:t>
            </a:r>
            <a:r>
              <a:rPr lang="en-US" sz="2800" dirty="0" smtClean="0">
                <a:solidFill>
                  <a:schemeClr val="accent1"/>
                </a:solidFill>
                <a:latin typeface="Arial Black"/>
                <a:ea typeface="+mj-ea"/>
                <a:cs typeface="Arial Black"/>
              </a:rPr>
              <a:t>answers in your student manual.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1760" y="4487402"/>
            <a:ext cx="8559707" cy="16290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1760" y="2119661"/>
            <a:ext cx="363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Erik </a:t>
            </a:r>
            <a:r>
              <a:rPr lang="en-US" sz="2400" b="1" dirty="0" err="1" smtClean="0">
                <a:solidFill>
                  <a:schemeClr val="tx2"/>
                </a:solidFill>
              </a:rPr>
              <a:t>Weihenmeyer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1468" y="4118070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Oprah Winfrey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6667" y="2794720"/>
            <a:ext cx="6414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1F497D"/>
                </a:solidFill>
              </a:rPr>
              <a:t>What did Erik desire in the future?</a:t>
            </a: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1F497D"/>
                </a:solidFill>
              </a:rPr>
              <a:t>What barriers did Erik encounter?</a:t>
            </a: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1F497D"/>
                </a:solidFill>
              </a:rPr>
              <a:t>How did Erik overcome the barriers in reaching his goal?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776" y="4782747"/>
            <a:ext cx="6787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1F497D"/>
                </a:solidFill>
              </a:rPr>
              <a:t>What did Oprah desire in the future?</a:t>
            </a: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1F497D"/>
                </a:solidFill>
              </a:rPr>
              <a:t>What barriers did Oprah encounter?</a:t>
            </a: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1F497D"/>
                </a:solidFill>
              </a:rPr>
              <a:t>How did Oprah overcome her barriers in reaching her goal?</a:t>
            </a:r>
            <a:endParaRPr lang="en-US" sz="2000" b="1" dirty="0">
              <a:solidFill>
                <a:srgbClr val="1F497D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0" y="2680083"/>
            <a:ext cx="1524000" cy="1130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957" y="4769710"/>
            <a:ext cx="1536700" cy="1028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3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SIX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3268" y="0"/>
            <a:ext cx="579341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Choosing the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Best Life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44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607142" y="4928648"/>
            <a:ext cx="1924083" cy="1421739"/>
            <a:chOff x="7064342" y="4595675"/>
            <a:chExt cx="2079658" cy="17547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12775" y="1766047"/>
            <a:ext cx="75597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Abstinence is making an informed decision _____to participate in at-risk sexual behavior which includes: 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2775" y="977153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Take a moment to record answers on page 44.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9707" y="2664507"/>
            <a:ext cx="67505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4F81BD"/>
                </a:solidFill>
              </a:rPr>
              <a:t>1. ________________________2._______________________</a:t>
            </a:r>
          </a:p>
          <a:p>
            <a:pPr marL="342900" indent="-342900"/>
            <a:r>
              <a:rPr lang="en-US" sz="2000" b="1" dirty="0" smtClean="0">
                <a:solidFill>
                  <a:srgbClr val="4F81BD"/>
                </a:solidFill>
              </a:rPr>
              <a:t>3. ________________________4._______________________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8045" y="1766047"/>
            <a:ext cx="116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04A7B"/>
                </a:solidFill>
              </a:rPr>
              <a:t>not</a:t>
            </a:r>
            <a:endParaRPr lang="en-US" sz="2800" b="1" dirty="0">
              <a:solidFill>
                <a:srgbClr val="604A7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90" y="3304930"/>
            <a:ext cx="3804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Abstinence provides Freedom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5175" y="3771402"/>
            <a:ext cx="2259371" cy="115724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410350" y="3771402"/>
            <a:ext cx="2020076" cy="11572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69707" y="3888027"/>
            <a:ext cx="85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From: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78827" y="3888027"/>
            <a:ext cx="85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5175" y="5042335"/>
            <a:ext cx="5985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Renewed Virginity – A Chance to Start Over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7121" y="5427056"/>
            <a:ext cx="2857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STATEMENT 1: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STATEMENT 2: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STATEMENT 3: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9078" y="5427056"/>
            <a:ext cx="2857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Accountable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Similar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Beginning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20750" y="3771402"/>
            <a:ext cx="2259371" cy="11572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20750" y="3888027"/>
            <a:ext cx="189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Relationships: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6" grpId="0" animBg="1"/>
      <p:bldP spid="27" grpId="0"/>
      <p:bldP spid="28" grpId="0"/>
      <p:bldP spid="31" grpId="0" build="p"/>
      <p:bldP spid="32" grpId="0" animBg="1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3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SIX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3268" y="0"/>
            <a:ext cx="579341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Compatibility Areas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45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076111" y="4928647"/>
            <a:ext cx="1924083" cy="1421739"/>
            <a:chOff x="7064342" y="4595675"/>
            <a:chExt cx="2079658" cy="17547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1117601" y="1381125"/>
            <a:ext cx="690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45 in your student manual to complete the activity.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1" y="2857500"/>
            <a:ext cx="69088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3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SIX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3268" y="0"/>
            <a:ext cx="579341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Dating to Discover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46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500" y="1397000"/>
            <a:ext cx="774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46 in your student manual and read “Dating to Discover”.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2698750"/>
            <a:ext cx="6883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3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SIX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3268" y="0"/>
            <a:ext cx="579341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Commitment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47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076111" y="4928647"/>
            <a:ext cx="1924083" cy="1421739"/>
            <a:chOff x="7064342" y="4595675"/>
            <a:chExt cx="2079658" cy="17547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372732" y="977153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Refer to page 47 in your student manual. </a:t>
            </a:r>
            <a:r>
              <a:rPr lang="en-US" sz="2000" dirty="0" smtClean="0">
                <a:solidFill>
                  <a:schemeClr val="accent1"/>
                </a:solidFill>
                <a:latin typeface="Arial Black"/>
                <a:ea typeface="+mj-ea"/>
                <a:cs typeface="Arial Black"/>
              </a:rPr>
              <a:t>Record answers on the chart provided.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05071" y="1766046"/>
            <a:ext cx="3133707" cy="26794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225251" y="1766046"/>
            <a:ext cx="3305974" cy="2679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93269" y="2315941"/>
            <a:ext cx="8517604" cy="228190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581511" y="1766047"/>
            <a:ext cx="16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Infatuation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0850" y="1766047"/>
            <a:ext cx="120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Love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2732" y="2333169"/>
            <a:ext cx="15323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</a:t>
            </a:r>
          </a:p>
          <a:p>
            <a:endParaRPr lang="en-US" sz="800" dirty="0" smtClean="0"/>
          </a:p>
          <a:p>
            <a:r>
              <a:rPr lang="en-US" dirty="0" smtClean="0"/>
              <a:t>Feelings</a:t>
            </a:r>
          </a:p>
          <a:p>
            <a:endParaRPr lang="en-US" sz="800" dirty="0" smtClean="0"/>
          </a:p>
          <a:p>
            <a:r>
              <a:rPr lang="en-US" dirty="0" smtClean="0"/>
              <a:t>Time Together</a:t>
            </a:r>
          </a:p>
          <a:p>
            <a:endParaRPr lang="en-US" sz="800" dirty="0" smtClean="0"/>
          </a:p>
          <a:p>
            <a:r>
              <a:rPr lang="en-US" dirty="0" smtClean="0"/>
              <a:t>Tested</a:t>
            </a:r>
          </a:p>
          <a:p>
            <a:endParaRPr lang="en-US" sz="800" dirty="0" smtClean="0"/>
          </a:p>
          <a:p>
            <a:r>
              <a:rPr lang="en-US" dirty="0" smtClean="0"/>
              <a:t>Commitment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125950" y="2333169"/>
            <a:ext cx="25124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How_____feel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________ intense</a:t>
            </a:r>
          </a:p>
          <a:p>
            <a:endParaRPr lang="en-US" sz="800" dirty="0" smtClean="0"/>
          </a:p>
          <a:p>
            <a:r>
              <a:rPr lang="en-US" dirty="0" smtClean="0"/>
              <a:t>Together a _______ time</a:t>
            </a:r>
          </a:p>
          <a:p>
            <a:endParaRPr lang="en-US" sz="800" dirty="0" smtClean="0"/>
          </a:p>
          <a:p>
            <a:r>
              <a:rPr lang="en-US" dirty="0" smtClean="0"/>
              <a:t>No real ___________</a:t>
            </a:r>
          </a:p>
          <a:p>
            <a:endParaRPr lang="en-US" sz="800" dirty="0" smtClean="0"/>
          </a:p>
          <a:p>
            <a:r>
              <a:rPr lang="en-US" dirty="0" smtClean="0"/>
              <a:t>To ______ well-being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52740" y="2351077"/>
            <a:ext cx="30784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How_______person</a:t>
            </a:r>
            <a:r>
              <a:rPr lang="en-US" dirty="0" smtClean="0"/>
              <a:t> feels</a:t>
            </a:r>
          </a:p>
          <a:p>
            <a:endParaRPr lang="en-US" sz="800" dirty="0" smtClean="0"/>
          </a:p>
          <a:p>
            <a:r>
              <a:rPr lang="en-US" dirty="0" smtClean="0"/>
              <a:t>________ out over time</a:t>
            </a:r>
          </a:p>
          <a:p>
            <a:endParaRPr lang="en-US" sz="800" dirty="0" smtClean="0"/>
          </a:p>
          <a:p>
            <a:r>
              <a:rPr lang="en-US" dirty="0" smtClean="0"/>
              <a:t>Together a ______ time</a:t>
            </a:r>
          </a:p>
          <a:p>
            <a:endParaRPr lang="en-US" sz="800" dirty="0" smtClean="0"/>
          </a:p>
          <a:p>
            <a:r>
              <a:rPr lang="en-US" dirty="0" smtClean="0"/>
              <a:t>Worked _________ problems</a:t>
            </a:r>
          </a:p>
          <a:p>
            <a:endParaRPr lang="en-US" sz="800" dirty="0" smtClean="0"/>
          </a:p>
          <a:p>
            <a:r>
              <a:rPr lang="en-US" dirty="0" smtClean="0"/>
              <a:t>To ______ person’s well-being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81511" y="2315941"/>
            <a:ext cx="607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I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9725" y="2333169"/>
            <a:ext cx="78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other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5950" y="2668396"/>
            <a:ext cx="91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Very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52740" y="2668396"/>
            <a:ext cx="95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Levels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88925" y="3068506"/>
            <a:ext cx="883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short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10850" y="3068506"/>
            <a:ext cx="95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long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43803" y="3468616"/>
            <a:ext cx="139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problems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39801" y="3468616"/>
            <a:ext cx="107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through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47578" y="3868726"/>
            <a:ext cx="74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my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60746" y="3868726"/>
            <a:ext cx="846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other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2732" y="5211612"/>
            <a:ext cx="68121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Refer to page 47 in your student manual to take the “Love Test”.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3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SIX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3268" y="0"/>
            <a:ext cx="579341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Making Healthy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Choices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50436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48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076111" y="4928647"/>
            <a:ext cx="1924083" cy="1421739"/>
            <a:chOff x="7064342" y="4595675"/>
            <a:chExt cx="2079658" cy="17547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2002908" y="2222724"/>
            <a:ext cx="49070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48 in your student manual. As you discuss the questions, write the answers in your book.  Be prepared to complete the homework assignment and parent/guardian interviews as assigned.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5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SEVEN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Overcoming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the Pressure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49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1463" y="4418606"/>
            <a:ext cx="67091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Turn to page 50 in your student manual.  As you watch the video, record your responses to each question.</a:t>
            </a:r>
            <a:endParaRPr lang="en-US" sz="2400" i="1" dirty="0">
              <a:solidFill>
                <a:srgbClr val="4F81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749" y="1044412"/>
            <a:ext cx="5135786" cy="3374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5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SEVEN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Overcoming the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Pressure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50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2775" y="1226744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Take a moment to record responses to the discussion questions on page 50.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2015638"/>
            <a:ext cx="8229600" cy="4088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277947"/>
            <a:ext cx="8074025" cy="40724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What message does the media send young people about sex?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How does peer pressure contribute to being sexually active?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Why are setting boundaries important in a relationship?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en-US" dirty="0"/>
          </a:p>
        </p:txBody>
      </p:sp>
      <p:grpSp>
        <p:nvGrpSpPr>
          <p:cNvPr id="17" name="Group 15"/>
          <p:cNvGrpSpPr/>
          <p:nvPr/>
        </p:nvGrpSpPr>
        <p:grpSpPr>
          <a:xfrm>
            <a:off x="7076111" y="4928647"/>
            <a:ext cx="1924083" cy="1421739"/>
            <a:chOff x="7064342" y="4595675"/>
            <a:chExt cx="2079658" cy="17547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5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SEVEN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Media Pressure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51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076111" y="4928647"/>
            <a:ext cx="1924083" cy="1421739"/>
            <a:chOff x="7064342" y="4595675"/>
            <a:chExt cx="2079658" cy="17547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277803" y="2507760"/>
            <a:ext cx="49070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51 in your student manual.  As you discuss the pressures of media, please fill in the “false” messages and the “fact” messages.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5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SEVEN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Teen Magazine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Pressure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52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775" y="1104327"/>
            <a:ext cx="7171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4F81BD"/>
                </a:solidFill>
              </a:rPr>
              <a:t>Based upon the articles listed on this magazine cover, what is the main focus of this particular teen magazine?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65658" y="1995675"/>
          <a:ext cx="8703733" cy="284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549"/>
                <a:gridCol w="530715"/>
                <a:gridCol w="7518469"/>
              </a:tblGrid>
              <a:tr h="422487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Most teens do read a magazine</a:t>
                      </a:r>
                      <a:r>
                        <a:rPr lang="en-US" sz="1600" b="1" u="none" baseline="0" dirty="0" smtClean="0">
                          <a:solidFill>
                            <a:schemeClr val="tx1"/>
                          </a:solidFill>
                        </a:rPr>
                        <a:t> on  a typical day.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4224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Most girls do not let the models</a:t>
                      </a:r>
                      <a:r>
                        <a:rPr lang="en-US" sz="1600" b="1" u="none" baseline="0" dirty="0" smtClean="0">
                          <a:solidFill>
                            <a:schemeClr val="tx1"/>
                          </a:solidFill>
                        </a:rPr>
                        <a:t> they see in magazines influence their ideas of the perfect body.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4224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About half of teenage girls say they have been on a diet</a:t>
                      </a:r>
                      <a:r>
                        <a:rPr lang="en-US" sz="1600" b="1" u="none" baseline="0" dirty="0" smtClean="0">
                          <a:solidFill>
                            <a:schemeClr val="tx1"/>
                          </a:solidFill>
                        </a:rPr>
                        <a:t> over the past year.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4224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The body</a:t>
                      </a:r>
                      <a:r>
                        <a:rPr lang="en-US" sz="1600" b="1" u="none" baseline="0" dirty="0" smtClean="0">
                          <a:solidFill>
                            <a:schemeClr val="tx1"/>
                          </a:solidFill>
                        </a:rPr>
                        <a:t> type of models shown in ads represents the general population.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4224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Most teens believe that teen girls often receive the message that attracting boys and looking sexy is on of the most important things they can do.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4224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Girls with low self-esteem</a:t>
                      </a:r>
                      <a:r>
                        <a:rPr lang="en-US" sz="1600" b="1" u="none" baseline="0" dirty="0" smtClean="0">
                          <a:solidFill>
                            <a:schemeClr val="tx1"/>
                          </a:solidFill>
                        </a:rPr>
                        <a:t> are more likely to be pressured into having sex.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65658" y="1995675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658" y="2395785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658" y="3040627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658" y="4443753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658" y="3440737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658" y="3902402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241" y="4843863"/>
            <a:ext cx="8420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4F81BD"/>
                </a:solidFill>
              </a:rPr>
              <a:t>Discussion Questions:</a:t>
            </a:r>
          </a:p>
          <a:p>
            <a:pPr marL="457200" indent="-457200">
              <a:buAutoNum type="arabicPeriod"/>
            </a:pPr>
            <a:r>
              <a:rPr lang="en-US" sz="2000" i="1" dirty="0" smtClean="0">
                <a:solidFill>
                  <a:srgbClr val="4F81BD"/>
                </a:solidFill>
              </a:rPr>
              <a:t>How much influence do you think magazines have over guys?</a:t>
            </a:r>
          </a:p>
          <a:p>
            <a:pPr marL="457200" indent="-457200">
              <a:buAutoNum type="arabicPeriod"/>
            </a:pPr>
            <a:r>
              <a:rPr lang="en-US" sz="2000" i="1" dirty="0" smtClean="0">
                <a:solidFill>
                  <a:srgbClr val="4F81BD"/>
                </a:solidFill>
              </a:rPr>
              <a:t>What kind of messages do teen magazines send about sex?</a:t>
            </a:r>
          </a:p>
          <a:p>
            <a:pPr marL="457200" indent="-457200">
              <a:buAutoNum type="arabicPeriod"/>
            </a:pPr>
            <a:r>
              <a:rPr lang="en-US" sz="2000" i="1" dirty="0" smtClean="0">
                <a:solidFill>
                  <a:srgbClr val="4F81BD"/>
                </a:solidFill>
              </a:rPr>
              <a:t>What messages do teen stars send about love, respect and relationships?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1" grpId="0"/>
      <p:bldP spid="3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5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SEVEN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The Porn Problem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7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53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076111" y="4928647"/>
            <a:ext cx="1924083" cy="1421739"/>
            <a:chOff x="7064342" y="4595675"/>
            <a:chExt cx="2079658" cy="17547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65225" y="2632110"/>
            <a:ext cx="19843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4F81BD"/>
                </a:solidFill>
              </a:rPr>
              <a:t>1. Curiosity</a:t>
            </a:r>
          </a:p>
          <a:p>
            <a:r>
              <a:rPr lang="en-US" sz="2400" b="1" i="1" dirty="0" smtClean="0">
                <a:solidFill>
                  <a:srgbClr val="4F81BD"/>
                </a:solidFill>
              </a:rPr>
              <a:t>2. Don’t</a:t>
            </a:r>
          </a:p>
          <a:p>
            <a:r>
              <a:rPr lang="en-US" sz="2400" b="1" i="1" dirty="0" smtClean="0">
                <a:solidFill>
                  <a:srgbClr val="4F81BD"/>
                </a:solidFill>
              </a:rPr>
              <a:t>3. More</a:t>
            </a:r>
          </a:p>
          <a:p>
            <a:r>
              <a:rPr lang="en-US" sz="2400" b="1" i="1" dirty="0" smtClean="0">
                <a:solidFill>
                  <a:srgbClr val="4F81BD"/>
                </a:solidFill>
              </a:rPr>
              <a:t>4. Controls</a:t>
            </a:r>
          </a:p>
          <a:p>
            <a:endParaRPr lang="en-US" sz="2000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5225" y="4719097"/>
            <a:ext cx="27241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• Boys: 9</a:t>
            </a:r>
          </a:p>
          <a:p>
            <a:r>
              <a:rPr lang="en-US" sz="2400" b="1" dirty="0" smtClean="0">
                <a:solidFill>
                  <a:schemeClr val="accent4"/>
                </a:solidFill>
              </a:rPr>
              <a:t>• Girls: 13</a:t>
            </a:r>
          </a:p>
          <a:p>
            <a:r>
              <a:rPr lang="en-US" sz="2400" b="1" dirty="0" smtClean="0">
                <a:solidFill>
                  <a:schemeClr val="accent4"/>
                </a:solidFill>
              </a:rPr>
              <a:t>• 11</a:t>
            </a:r>
          </a:p>
          <a:p>
            <a:r>
              <a:rPr lang="en-US" sz="2400" b="1" dirty="0" smtClean="0">
                <a:solidFill>
                  <a:schemeClr val="accent4"/>
                </a:solidFill>
              </a:rPr>
              <a:t>• 90%</a:t>
            </a:r>
          </a:p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58" y="1844710"/>
            <a:ext cx="4000500" cy="787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721" y="2030919"/>
            <a:ext cx="2611814" cy="26574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0" y="4299997"/>
            <a:ext cx="2825750" cy="419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8058" y="977153"/>
            <a:ext cx="88345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53 in your student manual.  As you discuss the “Porn Problem”, please fill in the answers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5127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ONE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5127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" y="15389"/>
            <a:ext cx="5784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How to Set a Goal/Personal Goal Setting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3556" y="6350387"/>
            <a:ext cx="118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8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7803" y="2507760"/>
            <a:ext cx="49070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8 in your student manual.  As you discuss how to set a goal and personal goals, please fill in your student manual.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84255" y="4385197"/>
            <a:ext cx="2079658" cy="1754711"/>
            <a:chOff x="7064342" y="4595675"/>
            <a:chExt cx="2079658" cy="175471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5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SEVEN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Overcoming Pressure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54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5" y="1075313"/>
            <a:ext cx="81756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54 in your student manual.  As you discuss strategies to overcome pressure, please fill in the answers.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214086"/>
            <a:ext cx="6499013" cy="1206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730625"/>
            <a:ext cx="6799146" cy="215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5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SEVEN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Overcoming Peer Pressure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55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750" y="977153"/>
            <a:ext cx="84604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55 in your student manual.  As you discuss strategies to overcome peer pressure, please fill in the answers.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10" y="1941152"/>
            <a:ext cx="5222625" cy="419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5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SEVEN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Self-Discipline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56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076111" y="4928647"/>
            <a:ext cx="1924083" cy="1421739"/>
            <a:chOff x="7064342" y="4595675"/>
            <a:chExt cx="2079658" cy="17547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002908" y="2222724"/>
            <a:ext cx="49070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56 in your student manual. As you discuss the questions, write the answers in your book.  Be prepared to complete the homework assignment and parent/guardian interviews as assigned.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800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4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EIGHT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Being Assertive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57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1463" y="4418606"/>
            <a:ext cx="67091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Turn to page 58 in your student manual.  As you watch the video, record your responses to each question.</a:t>
            </a:r>
            <a:endParaRPr lang="en-US" sz="2400" i="1" dirty="0">
              <a:solidFill>
                <a:srgbClr val="4F81B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34" y="1251634"/>
            <a:ext cx="4820377" cy="316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800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4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EIGHT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Developing Refusal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Skills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58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2775" y="1226744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Take a moment to record responses to the discussion questions on page 58.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2015638"/>
            <a:ext cx="8229600" cy="4088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277947"/>
            <a:ext cx="8074025" cy="40724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What kind of pressure did these teenagers feel?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What helped them overcome the pressure?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It is possible to tell someone “no” and still communicate that you care for him/her? How?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963534" y="4928646"/>
            <a:ext cx="1924083" cy="1421739"/>
            <a:chOff x="7064342" y="4595675"/>
            <a:chExt cx="2079658" cy="17547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800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4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EIGHT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Becoming Pressure-Proof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59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775" y="1766047"/>
            <a:ext cx="7918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59 in your student manual.  As you discuss becoming pressure proof, please fill in the chart provided.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2775" y="977153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Step Three: SHOW IT! – Being Assertive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09" y="2547482"/>
            <a:ext cx="6308079" cy="380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800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4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EIGHT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Learning How to Say NO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With Positive Results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60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875" y="1460500"/>
            <a:ext cx="8363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60 in your student manual to learn about Yes-No-Yes and creative dating activities.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126906"/>
            <a:ext cx="5207000" cy="2458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50" y="3778250"/>
            <a:ext cx="22606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800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4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EIGHT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Role-Play – “In the Heat of the Moment”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61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2015638"/>
            <a:ext cx="8229600" cy="408895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277947"/>
            <a:ext cx="8074025" cy="40724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How realistic was the role-play?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How did Alicia demonstrate her assertiveness?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Do you think Bryan got the message?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What are some other ways that Alicia could have avoided this pressure situation?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6963534" y="4928646"/>
            <a:ext cx="1924083" cy="1421739"/>
            <a:chOff x="7064342" y="4595675"/>
            <a:chExt cx="2079658" cy="17547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1041350"/>
            <a:ext cx="8074025" cy="974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As you discuss the role-play,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record responses to the discussion questions in your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student manual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794" y="1892300"/>
            <a:ext cx="2184400" cy="153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800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4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EIGHT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Role-Play – “Come On Over”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62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2015638"/>
            <a:ext cx="8229600" cy="40889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1" y="2277947"/>
            <a:ext cx="7798112" cy="407244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How realistic was the role-play?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How did Andrew demonstrate his assertiveness?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Did Marissa get the message?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What are some other ways that Andrew could have avoided this pressure situation?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6963534" y="4928646"/>
            <a:ext cx="1924083" cy="1421739"/>
            <a:chOff x="7064342" y="4595675"/>
            <a:chExt cx="2079658" cy="17547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1041350"/>
            <a:ext cx="8074025" cy="974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As you discuss the role-play,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record responses to the discussion questions in your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student manual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306" y="1783396"/>
            <a:ext cx="2079311" cy="138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800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4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EIGHT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Role-Play – “No Respect”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63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2015638"/>
            <a:ext cx="8229600" cy="40889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1" y="2277947"/>
            <a:ext cx="7798112" cy="407244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How realistic was the role-play?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How did Andrea demonstrate her assertiveness?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Did Stefan get the message?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What are some other ways that Andrea could have avoided this pressure situation?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6963534" y="4928646"/>
            <a:ext cx="1924083" cy="1421739"/>
            <a:chOff x="7064342" y="4595675"/>
            <a:chExt cx="2079658" cy="17547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1041350"/>
            <a:ext cx="8074025" cy="974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As you discuss the role-play,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record responses to the discussion questions in your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student manual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025" y="2015638"/>
            <a:ext cx="2018592" cy="1397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5" y="4121845"/>
            <a:ext cx="1955800" cy="1384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31" y="2737545"/>
            <a:ext cx="1955800" cy="1384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5" y="1269999"/>
            <a:ext cx="1955800" cy="1397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5127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ONE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19"/>
            <a:ext cx="6212191" cy="89943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Avoiding Detours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5127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82580" y="6350387"/>
            <a:ext cx="111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9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535" y="2044005"/>
            <a:ext cx="165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obe Caslon Pro Semibold Italic"/>
              </a:rPr>
              <a:t>Amy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dobe Caslon Pro Semibold Ital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801" y="5044480"/>
            <a:ext cx="21557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obe Caslon Pro Semibold Italic"/>
              </a:rPr>
              <a:t>Daniel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dobe Caslon Pro Semibold Ital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73335" y="3660180"/>
            <a:ext cx="21557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obe Caslon Pro Semibold Italic"/>
              </a:rPr>
              <a:t>Kevin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dobe Caslon Pro Semibold Italic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97868" y="2390775"/>
            <a:ext cx="4368800" cy="34621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29066" y="2100996"/>
            <a:ext cx="3849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512759"/>
              </a:solidFill>
              <a:latin typeface="Eurostile"/>
              <a:cs typeface="Eurostile"/>
            </a:endParaRPr>
          </a:p>
          <a:p>
            <a:r>
              <a:rPr lang="en-US" sz="2400" b="1" dirty="0" smtClean="0">
                <a:solidFill>
                  <a:srgbClr val="512759"/>
                </a:solidFill>
                <a:latin typeface="Eurostile"/>
                <a:cs typeface="Eurostile"/>
              </a:rPr>
              <a:t>How could sexual activity become a detour in your life and prevent you from reaching your goals?</a:t>
            </a:r>
          </a:p>
          <a:p>
            <a:endParaRPr lang="en-US" sz="2400" b="1" dirty="0" smtClean="0">
              <a:solidFill>
                <a:srgbClr val="512759"/>
              </a:solidFill>
              <a:latin typeface="Eurostile"/>
              <a:cs typeface="Eurostile"/>
            </a:endParaRPr>
          </a:p>
          <a:p>
            <a:r>
              <a:rPr lang="en-US" sz="2400" b="1" dirty="0" smtClean="0">
                <a:solidFill>
                  <a:srgbClr val="512759"/>
                </a:solidFill>
                <a:latin typeface="Eurostile"/>
                <a:cs typeface="Eurostile"/>
              </a:rPr>
              <a:t>What is the only way  to avoid detours resulting from sexual activity?</a:t>
            </a:r>
            <a:endParaRPr lang="en-US" sz="2400" b="1" dirty="0">
              <a:solidFill>
                <a:srgbClr val="512759"/>
              </a:solidFill>
              <a:latin typeface="Eurostile"/>
              <a:cs typeface="Eurostil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86530" y="1269999"/>
            <a:ext cx="6000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What can keep you from reaching your goals?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  <a:solidFill>
            <a:srgbClr val="00800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63534" y="184666"/>
              <a:ext cx="218046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EIGHT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658" y="0"/>
            <a:ext cx="582102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Sex and Courage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529101" y="184666"/>
            <a:ext cx="434434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288" y="6350385"/>
            <a:ext cx="137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64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2908" y="2222724"/>
            <a:ext cx="49070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64 in your student manual. As you discuss the questions, write the answers in your book.  Be prepared to complete the homework assignment and parent/guardian interviews as assigned.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5127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ONE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5127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" y="261610"/>
            <a:ext cx="67504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Determination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45041" y="4309464"/>
            <a:ext cx="2079658" cy="1754711"/>
            <a:chOff x="7064342" y="4595675"/>
            <a:chExt cx="2079658" cy="175471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002908" y="2222724"/>
            <a:ext cx="49070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4F81BD"/>
                </a:solidFill>
              </a:rPr>
              <a:t>Please refer to page 10 in your student manual. As you discuss the questions, write the answers in your book.  Be prepared to complete the homework assignment and parent/guardian interviews as assigned.</a:t>
            </a:r>
          </a:p>
          <a:p>
            <a:endParaRPr lang="en-US" sz="2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10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A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84870" y="184666"/>
              <a:ext cx="1959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LESSON TWO</a:t>
              </a:r>
              <a:endParaRPr lang="en-US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2" y="0"/>
            <a:ext cx="5807223" cy="97516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Making the BEST Decisions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A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11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8285" y="948445"/>
            <a:ext cx="3974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LESSON TWO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12" y="1871775"/>
            <a:ext cx="3965952" cy="26056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799" y="4418606"/>
            <a:ext cx="6953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4F81BD"/>
                </a:solidFill>
              </a:rPr>
              <a:t>Turn to page 12 in your student manual.  As you watch the video, record your responses to each question.</a:t>
            </a:r>
            <a:endParaRPr lang="en-US" sz="3200" b="1" i="1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7200" y="1766047"/>
            <a:ext cx="8229600" cy="40107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lternate Process 4"/>
          <p:cNvSpPr/>
          <p:nvPr/>
        </p:nvSpPr>
        <p:spPr>
          <a:xfrm>
            <a:off x="6767145" y="451212"/>
            <a:ext cx="1764080" cy="36933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98133"/>
            <a:ext cx="6091665" cy="344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1. What advice did these young people give on making decisions?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	2. How can friends and peers influence your decision making?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	3. What factors contribute to bad decisions?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7145" y="451212"/>
            <a:ext cx="176408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ritannic Bold"/>
                <a:cs typeface="Britannic Bold"/>
              </a:rPr>
              <a:t>LESSON TWO</a:t>
            </a:r>
            <a:endParaRPr lang="en-US" dirty="0">
              <a:solidFill>
                <a:schemeClr val="bg2">
                  <a:lumMod val="50000"/>
                </a:schemeClr>
              </a:solidFill>
              <a:latin typeface="Britannic Bold"/>
              <a:cs typeface="Britannic Bol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977153"/>
            <a:chOff x="0" y="0"/>
            <a:chExt cx="9144000" cy="977153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977153"/>
            </a:xfrm>
            <a:prstGeom prst="rect">
              <a:avLst/>
            </a:prstGeom>
            <a:solidFill>
              <a:srgbClr val="AA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750436" y="184666"/>
              <a:ext cx="43443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6350387"/>
            <a:ext cx="9144000" cy="507613"/>
          </a:xfrm>
          <a:prstGeom prst="rect">
            <a:avLst/>
          </a:prstGeom>
          <a:solidFill>
            <a:srgbClr val="A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0878" y="27914"/>
            <a:ext cx="5765808" cy="975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Sex and Alcohol Don’t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ea typeface="+mj-ea"/>
                <a:cs typeface="Arial"/>
              </a:rPr>
              <a:t>Mix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4870" y="184666"/>
            <a:ext cx="195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LESSON TWO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6922" y="6350387"/>
            <a:ext cx="12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/>
                <a:cs typeface="Arial Black"/>
              </a:rPr>
              <a:t>Page 12</a:t>
            </a:r>
            <a:endParaRPr lang="en-US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50436" y="4595676"/>
            <a:ext cx="2079658" cy="1754711"/>
            <a:chOff x="7064342" y="4595675"/>
            <a:chExt cx="2079658" cy="175471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4342" y="4595675"/>
              <a:ext cx="2079658" cy="1754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9276" y="5314270"/>
              <a:ext cx="1314724" cy="1036115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12775" y="977153"/>
            <a:ext cx="7918450" cy="788894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accent1"/>
                </a:solidFill>
                <a:latin typeface="Arial Black"/>
                <a:cs typeface="Arial Black"/>
              </a:rPr>
              <a:t>Take a moment to record responses to the discussion questions on page 12.</a:t>
            </a:r>
            <a:endParaRPr lang="en-US" sz="24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880" y="1766047"/>
            <a:ext cx="2306084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35461</TotalTime>
  <Words>2775</Words>
  <Application>Microsoft Office PowerPoint</Application>
  <PresentationFormat>On-screen Show (4:3)</PresentationFormat>
  <Paragraphs>545</Paragraphs>
  <Slides>60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Office Theme</vt:lpstr>
      <vt:lpstr>iRespondQuestionMaster</vt:lpstr>
      <vt:lpstr>iRespondGraphMaster</vt:lpstr>
      <vt:lpstr>PowerPoint Presentation</vt:lpstr>
      <vt:lpstr>Setting Goals</vt:lpstr>
      <vt:lpstr>Take a moment to record responses to the discussion questions on page 6.</vt:lpstr>
      <vt:lpstr>What is a Goal?</vt:lpstr>
      <vt:lpstr>PowerPoint Presentation</vt:lpstr>
      <vt:lpstr>Avoiding Detours</vt:lpstr>
      <vt:lpstr>PowerPoint Presentation</vt:lpstr>
      <vt:lpstr>Making the BEST Decisions</vt:lpstr>
      <vt:lpstr>Take a moment to record responses to the discussion questions on page 12.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 moment to record responses to the discussion questions on page 20.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Choosing the Best,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Turner</dc:creator>
  <cp:lastModifiedBy>Jeffrey Wishon</cp:lastModifiedBy>
  <cp:revision>80</cp:revision>
  <dcterms:created xsi:type="dcterms:W3CDTF">2011-07-26T16:25:55Z</dcterms:created>
  <dcterms:modified xsi:type="dcterms:W3CDTF">2014-05-23T13:51:00Z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