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5" r:id="rId3"/>
    <p:sldId id="256" r:id="rId4"/>
    <p:sldId id="257" r:id="rId5"/>
    <p:sldId id="258" r:id="rId6"/>
    <p:sldId id="265" r:id="rId7"/>
    <p:sldId id="259" r:id="rId8"/>
    <p:sldId id="267" r:id="rId9"/>
    <p:sldId id="269" r:id="rId10"/>
    <p:sldId id="260" r:id="rId11"/>
    <p:sldId id="270" r:id="rId12"/>
    <p:sldId id="272" r:id="rId13"/>
    <p:sldId id="273" r:id="rId14"/>
    <p:sldId id="261" r:id="rId15"/>
    <p:sldId id="262" r:id="rId16"/>
    <p:sldId id="263" r:id="rId17"/>
    <p:sldId id="274"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32695B-B0E2-4249-B47B-D1CBF8ECF28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245449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2695B-B0E2-4249-B47B-D1CBF8ECF28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295330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2695B-B0E2-4249-B47B-D1CBF8ECF28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3792635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1D7837-7CCA-4B56-A656-4140570F753D}" type="datetimeFigureOut">
              <a:rPr lang="en-US"/>
              <a:pPr>
                <a:defRPr/>
              </a:pPr>
              <a:t>9/14/2018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C9EE3F-215D-4329-837C-CDAF5C41F1E1}" type="slidenum">
              <a:rPr lang="en-US" altLang="en-US"/>
              <a:pPr>
                <a:defRPr/>
              </a:pPr>
              <a:t>‹#›</a:t>
            </a:fld>
            <a:endParaRPr lang="en-US" altLang="en-US"/>
          </a:p>
        </p:txBody>
      </p:sp>
    </p:spTree>
    <p:extLst>
      <p:ext uri="{BB962C8B-B14F-4D97-AF65-F5344CB8AC3E}">
        <p14:creationId xmlns:p14="http://schemas.microsoft.com/office/powerpoint/2010/main" val="1272815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AD83B-B030-4216-8DD5-C593C1869A44}" type="datetimeFigureOut">
              <a:rPr lang="en-US"/>
              <a:pPr>
                <a:defRPr/>
              </a:pPr>
              <a:t>9/14/2018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487BE-8C48-4A8D-A20E-68AF3E8A161E}" type="slidenum">
              <a:rPr lang="en-US" altLang="en-US"/>
              <a:pPr>
                <a:defRPr/>
              </a:pPr>
              <a:t>‹#›</a:t>
            </a:fld>
            <a:endParaRPr lang="en-US" altLang="en-US"/>
          </a:p>
        </p:txBody>
      </p:sp>
    </p:spTree>
    <p:extLst>
      <p:ext uri="{BB962C8B-B14F-4D97-AF65-F5344CB8AC3E}">
        <p14:creationId xmlns:p14="http://schemas.microsoft.com/office/powerpoint/2010/main" val="212434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F1C559-2061-4EEE-B4A1-FCC1593F244D}" type="datetimeFigureOut">
              <a:rPr lang="en-US"/>
              <a:pPr>
                <a:defRPr/>
              </a:pPr>
              <a:t>9/14/2018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1E631-21F2-4526-B90B-43607CEDFCB6}" type="slidenum">
              <a:rPr lang="en-US" altLang="en-US"/>
              <a:pPr>
                <a:defRPr/>
              </a:pPr>
              <a:t>‹#›</a:t>
            </a:fld>
            <a:endParaRPr lang="en-US" altLang="en-US"/>
          </a:p>
        </p:txBody>
      </p:sp>
    </p:spTree>
    <p:extLst>
      <p:ext uri="{BB962C8B-B14F-4D97-AF65-F5344CB8AC3E}">
        <p14:creationId xmlns:p14="http://schemas.microsoft.com/office/powerpoint/2010/main" val="82962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FBC0B6-159D-4B86-80F7-F9B3649E36BC}" type="datetimeFigureOut">
              <a:rPr lang="en-US"/>
              <a:pPr>
                <a:defRPr/>
              </a:pPr>
              <a:t>9/14/2018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46AD7F-37A5-404A-A8CD-696CAE223EBE}" type="slidenum">
              <a:rPr lang="en-US" altLang="en-US"/>
              <a:pPr>
                <a:defRPr/>
              </a:pPr>
              <a:t>‹#›</a:t>
            </a:fld>
            <a:endParaRPr lang="en-US" altLang="en-US"/>
          </a:p>
        </p:txBody>
      </p:sp>
    </p:spTree>
    <p:extLst>
      <p:ext uri="{BB962C8B-B14F-4D97-AF65-F5344CB8AC3E}">
        <p14:creationId xmlns:p14="http://schemas.microsoft.com/office/powerpoint/2010/main" val="118984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FE409F-771C-44D6-BE74-1BD9A9FD4324}" type="datetimeFigureOut">
              <a:rPr lang="en-US"/>
              <a:pPr>
                <a:defRPr/>
              </a:pPr>
              <a:t>9/14/2018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7201E1-2B45-496E-8AB2-7E75BECB81D0}" type="slidenum">
              <a:rPr lang="en-US" altLang="en-US"/>
              <a:pPr>
                <a:defRPr/>
              </a:pPr>
              <a:t>‹#›</a:t>
            </a:fld>
            <a:endParaRPr lang="en-US" altLang="en-US"/>
          </a:p>
        </p:txBody>
      </p:sp>
    </p:spTree>
    <p:extLst>
      <p:ext uri="{BB962C8B-B14F-4D97-AF65-F5344CB8AC3E}">
        <p14:creationId xmlns:p14="http://schemas.microsoft.com/office/powerpoint/2010/main" val="180900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1A11EF-A936-4920-B052-1FD231F0C396}" type="datetimeFigureOut">
              <a:rPr lang="en-US"/>
              <a:pPr>
                <a:defRPr/>
              </a:pPr>
              <a:t>9/14/2018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0A84C5-C6AD-47E3-8B97-4AD5CB494E98}" type="slidenum">
              <a:rPr lang="en-US" altLang="en-US"/>
              <a:pPr>
                <a:defRPr/>
              </a:pPr>
              <a:t>‹#›</a:t>
            </a:fld>
            <a:endParaRPr lang="en-US" altLang="en-US"/>
          </a:p>
        </p:txBody>
      </p:sp>
    </p:spTree>
    <p:extLst>
      <p:ext uri="{BB962C8B-B14F-4D97-AF65-F5344CB8AC3E}">
        <p14:creationId xmlns:p14="http://schemas.microsoft.com/office/powerpoint/2010/main" val="14622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527722-F4B7-4D4E-8D73-29624B6A89EB}" type="datetimeFigureOut">
              <a:rPr lang="en-US"/>
              <a:pPr>
                <a:defRPr/>
              </a:pPr>
              <a:t>9/14/2018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E30416-F07E-48F1-AC1A-179DF3167D7B}" type="slidenum">
              <a:rPr lang="en-US" altLang="en-US"/>
              <a:pPr>
                <a:defRPr/>
              </a:pPr>
              <a:t>‹#›</a:t>
            </a:fld>
            <a:endParaRPr lang="en-US" altLang="en-US"/>
          </a:p>
        </p:txBody>
      </p:sp>
    </p:spTree>
    <p:extLst>
      <p:ext uri="{BB962C8B-B14F-4D97-AF65-F5344CB8AC3E}">
        <p14:creationId xmlns:p14="http://schemas.microsoft.com/office/powerpoint/2010/main" val="2304849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39DCDC-364C-4B32-A3D0-4823B32A311C}" type="datetimeFigureOut">
              <a:rPr lang="en-US"/>
              <a:pPr>
                <a:defRPr/>
              </a:pPr>
              <a:t>9/14/2018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D8D4EC-63AD-4111-BF8D-CD2E01598FFC}" type="slidenum">
              <a:rPr lang="en-US" altLang="en-US"/>
              <a:pPr>
                <a:defRPr/>
              </a:pPr>
              <a:t>‹#›</a:t>
            </a:fld>
            <a:endParaRPr lang="en-US" altLang="en-US"/>
          </a:p>
        </p:txBody>
      </p:sp>
    </p:spTree>
    <p:extLst>
      <p:ext uri="{BB962C8B-B14F-4D97-AF65-F5344CB8AC3E}">
        <p14:creationId xmlns:p14="http://schemas.microsoft.com/office/powerpoint/2010/main" val="355237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2695B-B0E2-4249-B47B-D1CBF8ECF28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4147225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8B33C9-0949-4BFE-BCBE-48AF4AD09EB1}" type="datetimeFigureOut">
              <a:rPr lang="en-US"/>
              <a:pPr>
                <a:defRPr/>
              </a:pPr>
              <a:t>9/14/2018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660938-B2CB-4A0C-B94A-6F97CFC0F3F2}" type="slidenum">
              <a:rPr lang="en-US" altLang="en-US"/>
              <a:pPr>
                <a:defRPr/>
              </a:pPr>
              <a:t>‹#›</a:t>
            </a:fld>
            <a:endParaRPr lang="en-US" altLang="en-US"/>
          </a:p>
        </p:txBody>
      </p:sp>
    </p:spTree>
    <p:extLst>
      <p:ext uri="{BB962C8B-B14F-4D97-AF65-F5344CB8AC3E}">
        <p14:creationId xmlns:p14="http://schemas.microsoft.com/office/powerpoint/2010/main" val="113649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E23243-0F6C-416E-8687-B3C110F9E5A9}" type="datetimeFigureOut">
              <a:rPr lang="en-US"/>
              <a:pPr>
                <a:defRPr/>
              </a:pPr>
              <a:t>9/14/2018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C6709-42F8-4C19-9CF5-82B8C8CAF91F}" type="slidenum">
              <a:rPr lang="en-US" altLang="en-US"/>
              <a:pPr>
                <a:defRPr/>
              </a:pPr>
              <a:t>‹#›</a:t>
            </a:fld>
            <a:endParaRPr lang="en-US" altLang="en-US"/>
          </a:p>
        </p:txBody>
      </p:sp>
    </p:spTree>
    <p:extLst>
      <p:ext uri="{BB962C8B-B14F-4D97-AF65-F5344CB8AC3E}">
        <p14:creationId xmlns:p14="http://schemas.microsoft.com/office/powerpoint/2010/main" val="272203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63F594-BF30-4CA9-B33E-3722874925CA}" type="datetimeFigureOut">
              <a:rPr lang="en-US"/>
              <a:pPr>
                <a:defRPr/>
              </a:pPr>
              <a:t>9/14/2018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E2311D-8039-4FE2-875D-497437879777}" type="slidenum">
              <a:rPr lang="en-US" altLang="en-US"/>
              <a:pPr>
                <a:defRPr/>
              </a:pPr>
              <a:t>‹#›</a:t>
            </a:fld>
            <a:endParaRPr lang="en-US" altLang="en-US"/>
          </a:p>
        </p:txBody>
      </p:sp>
    </p:spTree>
    <p:extLst>
      <p:ext uri="{BB962C8B-B14F-4D97-AF65-F5344CB8AC3E}">
        <p14:creationId xmlns:p14="http://schemas.microsoft.com/office/powerpoint/2010/main" val="333105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32695B-B0E2-4249-B47B-D1CBF8ECF28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13859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695B-B0E2-4249-B47B-D1CBF8ECF28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343795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32695B-B0E2-4249-B47B-D1CBF8ECF284}"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378184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2695B-B0E2-4249-B47B-D1CBF8ECF284}"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198262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2695B-B0E2-4249-B47B-D1CBF8ECF284}"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391443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32695B-B0E2-4249-B47B-D1CBF8ECF28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345630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32695B-B0E2-4249-B47B-D1CBF8ECF28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09489-E8B9-425D-A650-C612855E5FEC}" type="slidenum">
              <a:rPr lang="en-US" smtClean="0"/>
              <a:t>‹#›</a:t>
            </a:fld>
            <a:endParaRPr lang="en-US"/>
          </a:p>
        </p:txBody>
      </p:sp>
    </p:spTree>
    <p:extLst>
      <p:ext uri="{BB962C8B-B14F-4D97-AF65-F5344CB8AC3E}">
        <p14:creationId xmlns:p14="http://schemas.microsoft.com/office/powerpoint/2010/main" val="82535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2695B-B0E2-4249-B47B-D1CBF8ECF284}" type="datetimeFigureOut">
              <a:rPr lang="en-US" smtClean="0"/>
              <a:t>9/14/2018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09489-E8B9-425D-A650-C612855E5FEC}" type="slidenum">
              <a:rPr lang="en-US" smtClean="0"/>
              <a:t>‹#›</a:t>
            </a:fld>
            <a:endParaRPr lang="en-US"/>
          </a:p>
        </p:txBody>
      </p:sp>
    </p:spTree>
    <p:extLst>
      <p:ext uri="{BB962C8B-B14F-4D97-AF65-F5344CB8AC3E}">
        <p14:creationId xmlns:p14="http://schemas.microsoft.com/office/powerpoint/2010/main" val="364512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1C634F9-ED45-4E4D-B23C-5E93F76A63B6}" type="datetimeFigureOut">
              <a:rPr lang="en-US"/>
              <a:pPr>
                <a:defRPr/>
              </a:pPr>
              <a:t>9/14/2018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7B50094-D40F-486E-AAED-E1691C8BDED3}" type="slidenum">
              <a:rPr lang="en-US" altLang="en-US"/>
              <a:pPr>
                <a:defRPr/>
              </a:pPr>
              <a:t>‹#›</a:t>
            </a:fld>
            <a:endParaRPr lang="en-US" altLang="en-US"/>
          </a:p>
        </p:txBody>
      </p:sp>
    </p:spTree>
    <p:extLst>
      <p:ext uri="{BB962C8B-B14F-4D97-AF65-F5344CB8AC3E}">
        <p14:creationId xmlns:p14="http://schemas.microsoft.com/office/powerpoint/2010/main" val="1175489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0.jpe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wisegeek.com/what-is-nylon.htm" TargetMode="Externa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animatedknots.com/improvedclinch/index.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animatedknots.com/arbor/index.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animatedknots.com/palomar/index.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Hillgrove High School Fishing</a:t>
            </a:r>
            <a:endParaRPr lang="en-US" dirty="0"/>
          </a:p>
        </p:txBody>
      </p:sp>
      <p:sp>
        <p:nvSpPr>
          <p:cNvPr id="3" name="Content Placeholder 2"/>
          <p:cNvSpPr>
            <a:spLocks noGrp="1"/>
          </p:cNvSpPr>
          <p:nvPr>
            <p:ph idx="1"/>
          </p:nvPr>
        </p:nvSpPr>
        <p:spPr/>
        <p:txBody>
          <a:bodyPr/>
          <a:lstStyle/>
          <a:p>
            <a:r>
              <a:rPr lang="en-US" dirty="0" smtClean="0"/>
              <a:t>Rod/Reel Anatomy</a:t>
            </a:r>
          </a:p>
          <a:p>
            <a:r>
              <a:rPr lang="en-US" dirty="0" smtClean="0"/>
              <a:t>Types of Reels</a:t>
            </a:r>
          </a:p>
          <a:p>
            <a:r>
              <a:rPr lang="en-US" dirty="0" smtClean="0"/>
              <a:t>Tackle</a:t>
            </a:r>
          </a:p>
          <a:p>
            <a:r>
              <a:rPr lang="en-US" dirty="0" smtClean="0"/>
              <a:t>Types of Line</a:t>
            </a:r>
          </a:p>
          <a:p>
            <a:r>
              <a:rPr lang="en-US" dirty="0" smtClean="0"/>
              <a:t>Types of Rigs</a:t>
            </a:r>
          </a:p>
          <a:p>
            <a:r>
              <a:rPr lang="en-US" dirty="0" smtClean="0"/>
              <a:t>Fishing Knots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965" t="31983" r="26031" b="23077"/>
          <a:stretch/>
        </p:blipFill>
        <p:spPr>
          <a:xfrm rot="5400000">
            <a:off x="4341264" y="2081134"/>
            <a:ext cx="4093205" cy="293504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3483" t="24767" r="17916" b="26401"/>
          <a:stretch/>
        </p:blipFill>
        <p:spPr>
          <a:xfrm rot="5400000">
            <a:off x="7541994" y="2211685"/>
            <a:ext cx="4094222" cy="2506131"/>
          </a:xfrm>
          <a:prstGeom prst="rect">
            <a:avLst/>
          </a:prstGeom>
        </p:spPr>
      </p:pic>
    </p:spTree>
    <p:extLst>
      <p:ext uri="{BB962C8B-B14F-4D97-AF65-F5344CB8AC3E}">
        <p14:creationId xmlns:p14="http://schemas.microsoft.com/office/powerpoint/2010/main" val="282847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43100" y="138113"/>
            <a:ext cx="8229600" cy="1143000"/>
          </a:xfrm>
        </p:spPr>
        <p:txBody>
          <a:bodyPr/>
          <a:lstStyle/>
          <a:p>
            <a:pPr eaLnBrk="1" hangingPunct="1"/>
            <a:r>
              <a:rPr lang="en-US" altLang="en-US" smtClean="0"/>
              <a:t>Swivels &amp; Snaps</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1" y="3160713"/>
            <a:ext cx="14192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67640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26" y="340360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5908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0"/>
          <p:cNvSpPr txBox="1">
            <a:spLocks noChangeArrowheads="1"/>
          </p:cNvSpPr>
          <p:nvPr/>
        </p:nvSpPr>
        <p:spPr bwMode="auto">
          <a:xfrm>
            <a:off x="1898651" y="4627563"/>
            <a:ext cx="86836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b="1">
                <a:solidFill>
                  <a:prstClr val="black"/>
                </a:solidFill>
              </a:rPr>
              <a:t>SNAP</a:t>
            </a:r>
            <a:r>
              <a:rPr lang="en-US" altLang="en-US">
                <a:solidFill>
                  <a:prstClr val="black"/>
                </a:solidFill>
              </a:rPr>
              <a:t>: Used to connect leader, hook or lure to line.</a:t>
            </a:r>
          </a:p>
          <a:p>
            <a:pPr fontAlgn="base">
              <a:spcBef>
                <a:spcPct val="0"/>
              </a:spcBef>
              <a:spcAft>
                <a:spcPct val="0"/>
              </a:spcAft>
              <a:buNone/>
            </a:pPr>
            <a:r>
              <a:rPr lang="en-US" altLang="en-US">
                <a:solidFill>
                  <a:prstClr val="black"/>
                </a:solidFill>
              </a:rPr>
              <a:t>             Makes it easy to quickly change lures, etc.</a:t>
            </a:r>
          </a:p>
          <a:p>
            <a:pPr fontAlgn="base">
              <a:spcBef>
                <a:spcPct val="0"/>
              </a:spcBef>
              <a:spcAft>
                <a:spcPct val="0"/>
              </a:spcAft>
              <a:buNone/>
            </a:pPr>
            <a:r>
              <a:rPr lang="en-US" altLang="en-US" b="1">
                <a:solidFill>
                  <a:prstClr val="black"/>
                </a:solidFill>
              </a:rPr>
              <a:t>SWIVE</a:t>
            </a:r>
            <a:r>
              <a:rPr lang="en-US" altLang="en-US">
                <a:solidFill>
                  <a:prstClr val="black"/>
                </a:solidFill>
              </a:rPr>
              <a:t>L: Keeps line from twisting in water &amp; allows </a:t>
            </a:r>
          </a:p>
          <a:p>
            <a:pPr fontAlgn="base">
              <a:spcBef>
                <a:spcPct val="0"/>
              </a:spcBef>
              <a:spcAft>
                <a:spcPct val="0"/>
              </a:spcAft>
              <a:buNone/>
            </a:pPr>
            <a:r>
              <a:rPr lang="en-US" altLang="en-US">
                <a:solidFill>
                  <a:prstClr val="black"/>
                </a:solidFill>
              </a:rPr>
              <a:t>               lures to spin freely. </a:t>
            </a:r>
          </a:p>
        </p:txBody>
      </p:sp>
      <p:cxnSp>
        <p:nvCxnSpPr>
          <p:cNvPr id="13" name="Straight Arrow Connector 12"/>
          <p:cNvCxnSpPr/>
          <p:nvPr/>
        </p:nvCxnSpPr>
        <p:spPr>
          <a:xfrm>
            <a:off x="5257800" y="990600"/>
            <a:ext cx="3810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858000" y="990601"/>
            <a:ext cx="609600" cy="217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78" name="Picture 9" descr="G:\Grant Writing\Cabelas\CabelasOutdoorFund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3464" y="349251"/>
            <a:ext cx="18383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OTF Logo No B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286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15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Leaders</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24164"/>
            <a:ext cx="49530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2743200" y="16906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800" dirty="0">
                <a:solidFill>
                  <a:prstClr val="black"/>
                </a:solidFill>
              </a:rPr>
              <a:t>The purpose of a </a:t>
            </a:r>
            <a:r>
              <a:rPr lang="en-US" altLang="en-US" sz="2800" b="1" dirty="0">
                <a:solidFill>
                  <a:prstClr val="black"/>
                </a:solidFill>
              </a:rPr>
              <a:t>leader</a:t>
            </a:r>
            <a:r>
              <a:rPr lang="en-US" altLang="en-US" sz="2800" dirty="0">
                <a:solidFill>
                  <a:prstClr val="black"/>
                </a:solidFill>
              </a:rPr>
              <a:t> is to add extra strength to the end of the fishing line. The fishing line can be damaged by rocks or by submerged tree trunks. This is usually where the fish are.</a:t>
            </a:r>
            <a:br>
              <a:rPr lang="en-US" altLang="en-US" sz="2800" dirty="0">
                <a:solidFill>
                  <a:prstClr val="black"/>
                </a:solidFill>
              </a:rPr>
            </a:br>
            <a:r>
              <a:rPr lang="en-US" altLang="en-US" sz="2800" dirty="0">
                <a:solidFill>
                  <a:prstClr val="black"/>
                </a:solidFill>
              </a:rPr>
              <a:t/>
            </a:r>
            <a:br>
              <a:rPr lang="en-US" altLang="en-US" sz="2800" dirty="0">
                <a:solidFill>
                  <a:prstClr val="black"/>
                </a:solidFill>
              </a:rPr>
            </a:br>
            <a:endParaRPr lang="en-US" altLang="en-US" sz="2800" dirty="0">
              <a:solidFill>
                <a:prstClr val="black"/>
              </a:solidFill>
            </a:endParaRPr>
          </a:p>
        </p:txBody>
      </p:sp>
      <p:pic>
        <p:nvPicPr>
          <p:cNvPr id="8197" name="Picture 4" descr="G:\Grant Writing\Cabelas\CabelasOutdoorFund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292726"/>
            <a:ext cx="2266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OTF Logo No 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181601"/>
            <a:ext cx="23241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26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HOOKS</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4" y="2824164"/>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73380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1" y="472440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1" y="4943476"/>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
          <p:cNvSpPr>
            <a:spLocks noChangeArrowheads="1"/>
          </p:cNvSpPr>
          <p:nvPr/>
        </p:nvSpPr>
        <p:spPr bwMode="auto">
          <a:xfrm>
            <a:off x="1752600" y="13716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a:solidFill>
                  <a:prstClr val="black"/>
                </a:solidFill>
              </a:rPr>
              <a:t>Sizes, designs, shapes, and materials are all variable depending on the type of fish you  intend to catch and the type of fishing your are participating in. </a:t>
            </a:r>
          </a:p>
        </p:txBody>
      </p:sp>
      <p:sp>
        <p:nvSpPr>
          <p:cNvPr id="10248" name="TextBox 2"/>
          <p:cNvSpPr txBox="1">
            <a:spLocks noChangeArrowheads="1"/>
          </p:cNvSpPr>
          <p:nvPr/>
        </p:nvSpPr>
        <p:spPr bwMode="auto">
          <a:xfrm>
            <a:off x="7010401" y="3209926"/>
            <a:ext cx="3230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a:solidFill>
                  <a:prstClr val="black"/>
                </a:solidFill>
              </a:rPr>
              <a:t>The larger the hook size,</a:t>
            </a:r>
          </a:p>
          <a:p>
            <a:pPr fontAlgn="base">
              <a:spcBef>
                <a:spcPct val="0"/>
              </a:spcBef>
              <a:spcAft>
                <a:spcPct val="0"/>
              </a:spcAft>
              <a:buNone/>
            </a:pPr>
            <a:r>
              <a:rPr lang="en-US" altLang="en-US" sz="2400">
                <a:solidFill>
                  <a:prstClr val="black"/>
                </a:solidFill>
              </a:rPr>
              <a:t>the smaller the hook!</a:t>
            </a:r>
          </a:p>
        </p:txBody>
      </p:sp>
      <p:pic>
        <p:nvPicPr>
          <p:cNvPr id="10249" name="Picture 8" descr="G:\Grant Writing\Cabelas\CabelasOutdoorFund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274639"/>
            <a:ext cx="21907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OTF Logo No B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5029201"/>
            <a:ext cx="23241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40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CATFISH RIG</a:t>
            </a:r>
            <a:endParaRPr lang="en-US" b="1" dirty="0"/>
          </a:p>
        </p:txBody>
      </p:sp>
      <p:pic>
        <p:nvPicPr>
          <p:cNvPr id="4" name="Content Placeholder 3"/>
          <p:cNvPicPr>
            <a:picLocks noGrp="1" noChangeAspect="1"/>
          </p:cNvPicPr>
          <p:nvPr>
            <p:ph idx="1"/>
          </p:nvPr>
        </p:nvPicPr>
        <p:blipFill>
          <a:blip r:embed="rId2"/>
          <a:stretch>
            <a:fillRect/>
          </a:stretch>
        </p:blipFill>
        <p:spPr>
          <a:xfrm>
            <a:off x="2805336" y="1936462"/>
            <a:ext cx="6174927" cy="4351338"/>
          </a:xfrm>
          <a:prstGeom prst="rect">
            <a:avLst/>
          </a:prstGeom>
        </p:spPr>
      </p:pic>
    </p:spTree>
    <p:extLst>
      <p:ext uri="{BB962C8B-B14F-4D97-AF65-F5344CB8AC3E}">
        <p14:creationId xmlns:p14="http://schemas.microsoft.com/office/powerpoint/2010/main" val="3361473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Bass Rigs</a:t>
            </a:r>
            <a:endParaRPr lang="en-US" b="1" dirty="0"/>
          </a:p>
        </p:txBody>
      </p:sp>
      <p:pic>
        <p:nvPicPr>
          <p:cNvPr id="4" name="Content Placeholder 3"/>
          <p:cNvPicPr>
            <a:picLocks noGrp="1" noChangeAspect="1"/>
          </p:cNvPicPr>
          <p:nvPr>
            <p:ph idx="1"/>
          </p:nvPr>
        </p:nvPicPr>
        <p:blipFill>
          <a:blip r:embed="rId2"/>
          <a:stretch>
            <a:fillRect/>
          </a:stretch>
        </p:blipFill>
        <p:spPr>
          <a:xfrm>
            <a:off x="4156363" y="0"/>
            <a:ext cx="5726545" cy="6883962"/>
          </a:xfrm>
          <a:prstGeom prst="rect">
            <a:avLst/>
          </a:prstGeom>
        </p:spPr>
      </p:pic>
    </p:spTree>
    <p:extLst>
      <p:ext uri="{BB962C8B-B14F-4D97-AF65-F5344CB8AC3E}">
        <p14:creationId xmlns:p14="http://schemas.microsoft.com/office/powerpoint/2010/main" val="3621713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Brim Rig</a:t>
            </a:r>
            <a:endParaRPr lang="en-US" b="1" dirty="0"/>
          </a:p>
        </p:txBody>
      </p:sp>
      <p:pic>
        <p:nvPicPr>
          <p:cNvPr id="4" name="Content Placeholder 3"/>
          <p:cNvPicPr>
            <a:picLocks noGrp="1" noChangeAspect="1"/>
          </p:cNvPicPr>
          <p:nvPr>
            <p:ph idx="1"/>
          </p:nvPr>
        </p:nvPicPr>
        <p:blipFill>
          <a:blip r:embed="rId2"/>
          <a:stretch>
            <a:fillRect/>
          </a:stretch>
        </p:blipFill>
        <p:spPr>
          <a:xfrm>
            <a:off x="4461164" y="1027906"/>
            <a:ext cx="3814617" cy="5272559"/>
          </a:xfrm>
          <a:prstGeom prst="rect">
            <a:avLst/>
          </a:prstGeom>
        </p:spPr>
      </p:pic>
    </p:spTree>
    <p:extLst>
      <p:ext uri="{BB962C8B-B14F-4D97-AF65-F5344CB8AC3E}">
        <p14:creationId xmlns:p14="http://schemas.microsoft.com/office/powerpoint/2010/main" val="165381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905000" y="0"/>
            <a:ext cx="8229600" cy="1143000"/>
          </a:xfrm>
        </p:spPr>
        <p:txBody>
          <a:bodyPr/>
          <a:lstStyle/>
          <a:p>
            <a:pPr eaLnBrk="1" hangingPunct="1"/>
            <a:r>
              <a:rPr lang="en-US" altLang="en-US" smtClean="0"/>
              <a:t>Fishing Line</a:t>
            </a:r>
          </a:p>
        </p:txBody>
      </p:sp>
      <p:sp>
        <p:nvSpPr>
          <p:cNvPr id="11267" name="Content Placeholder 2"/>
          <p:cNvSpPr>
            <a:spLocks noGrp="1"/>
          </p:cNvSpPr>
          <p:nvPr>
            <p:ph idx="1"/>
          </p:nvPr>
        </p:nvSpPr>
        <p:spPr>
          <a:xfrm>
            <a:off x="1752600" y="990600"/>
            <a:ext cx="8229600" cy="5486400"/>
          </a:xfrm>
        </p:spPr>
        <p:txBody>
          <a:bodyPr/>
          <a:lstStyle/>
          <a:p>
            <a:pPr eaLnBrk="1" hangingPunct="1"/>
            <a:r>
              <a:rPr lang="en-US" altLang="en-US" dirty="0" smtClean="0"/>
              <a:t>            Three basic types of fishing lines </a:t>
            </a:r>
            <a:r>
              <a:rPr lang="en-US" altLang="en-US" b="1" dirty="0" smtClean="0"/>
              <a:t>monofilament</a:t>
            </a:r>
            <a:r>
              <a:rPr lang="en-US" altLang="en-US" dirty="0" smtClean="0"/>
              <a:t>, </a:t>
            </a:r>
            <a:r>
              <a:rPr lang="en-US" altLang="en-US" dirty="0" smtClean="0">
                <a:latin typeface="Algerian" panose="04020705040A02060702" pitchFamily="82" charset="0"/>
              </a:rPr>
              <a:t>braided </a:t>
            </a:r>
            <a:r>
              <a:rPr lang="en-US" altLang="en-US" dirty="0" smtClean="0"/>
              <a:t>and </a:t>
            </a:r>
            <a:r>
              <a:rPr lang="en-US" altLang="en-US" dirty="0" smtClean="0">
                <a:latin typeface="Bauhaus 93" panose="04030905020B02020C02" pitchFamily="82" charset="0"/>
              </a:rPr>
              <a:t>fluorocarbon</a:t>
            </a:r>
            <a:r>
              <a:rPr lang="en-US" altLang="en-US" dirty="0" smtClean="0"/>
              <a:t> </a:t>
            </a:r>
          </a:p>
          <a:p>
            <a:pPr eaLnBrk="1" hangingPunct="1"/>
            <a:endParaRPr lang="en-US" altLang="en-US" dirty="0" smtClean="0"/>
          </a:p>
          <a:p>
            <a:pPr eaLnBrk="1" hangingPunct="1"/>
            <a:r>
              <a:rPr lang="en-US" altLang="en-US" b="1" dirty="0" smtClean="0"/>
              <a:t>Monofilament</a:t>
            </a:r>
            <a:r>
              <a:rPr lang="en-US" altLang="en-US" dirty="0" smtClean="0"/>
              <a:t>: plastic line, usually made of </a:t>
            </a:r>
            <a:r>
              <a:rPr lang="en-US" altLang="en-US" dirty="0" smtClean="0">
                <a:hlinkClick r:id="rId2"/>
              </a:rPr>
              <a:t>nylon</a:t>
            </a:r>
            <a:r>
              <a:rPr lang="en-US" altLang="en-US" dirty="0" smtClean="0"/>
              <a:t>. It is made by pouring melted plastic into a tube, which shapes the line.</a:t>
            </a:r>
          </a:p>
          <a:p>
            <a:pPr eaLnBrk="1" hangingPunct="1"/>
            <a:r>
              <a:rPr lang="en-US" altLang="en-US" dirty="0" smtClean="0">
                <a:latin typeface="Algerian" panose="04020705040A02060702" pitchFamily="82" charset="0"/>
              </a:rPr>
              <a:t>Braided: </a:t>
            </a:r>
            <a:r>
              <a:rPr lang="en-US" altLang="en-US" dirty="0" smtClean="0"/>
              <a:t>consist of inter-wined strands of nylon material; allows for more strength</a:t>
            </a:r>
          </a:p>
          <a:p>
            <a:pPr eaLnBrk="1" hangingPunct="1"/>
            <a:r>
              <a:rPr lang="en-US" altLang="en-US" dirty="0" smtClean="0">
                <a:latin typeface="Bauhaus 93" panose="04030905020B02020C02" pitchFamily="82" charset="0"/>
              </a:rPr>
              <a:t>Fluorocarbon:</a:t>
            </a:r>
            <a:r>
              <a:rPr lang="en-US" altLang="en-US" dirty="0" smtClean="0"/>
              <a:t> does not absorb water; will not stretch out or weaken </a:t>
            </a:r>
          </a:p>
        </p:txBody>
      </p:sp>
      <p:pic>
        <p:nvPicPr>
          <p:cNvPr id="11268" name="Picture 3" descr="G:\Grant Writing\Cabelas\CabelasOutdoorFund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7912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OTF Logo No 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5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Improved Clinch Knot</a:t>
            </a:r>
            <a:endParaRPr lang="en-US" b="1" dirty="0"/>
          </a:p>
        </p:txBody>
      </p:sp>
      <p:sp>
        <p:nvSpPr>
          <p:cNvPr id="3" name="Content Placeholder 2"/>
          <p:cNvSpPr>
            <a:spLocks noGrp="1"/>
          </p:cNvSpPr>
          <p:nvPr>
            <p:ph idx="1"/>
          </p:nvPr>
        </p:nvSpPr>
        <p:spPr>
          <a:xfrm>
            <a:off x="522514" y="1891620"/>
            <a:ext cx="6008916" cy="4596265"/>
          </a:xfrm>
        </p:spPr>
        <p:txBody>
          <a:bodyPr>
            <a:normAutofit lnSpcReduction="10000"/>
          </a:bodyPr>
          <a:lstStyle/>
          <a:p>
            <a:r>
              <a:rPr lang="en-US" dirty="0">
                <a:solidFill>
                  <a:srgbClr val="000000"/>
                </a:solidFill>
                <a:latin typeface="Arial" panose="020B0604020202020204" pitchFamily="34" charset="0"/>
              </a:rPr>
              <a:t>C</a:t>
            </a:r>
            <a:r>
              <a:rPr lang="en-US" dirty="0" smtClean="0">
                <a:solidFill>
                  <a:srgbClr val="000000"/>
                </a:solidFill>
                <a:latin typeface="Arial" panose="020B0604020202020204" pitchFamily="34" charset="0"/>
              </a:rPr>
              <a:t>ommonly </a:t>
            </a:r>
            <a:r>
              <a:rPr lang="en-US" dirty="0">
                <a:solidFill>
                  <a:srgbClr val="000000"/>
                </a:solidFill>
                <a:latin typeface="Arial" panose="020B0604020202020204" pitchFamily="34" charset="0"/>
              </a:rPr>
              <a:t>used to fasten the leader to the </a:t>
            </a:r>
            <a:r>
              <a:rPr lang="en-US" dirty="0" smtClean="0">
                <a:solidFill>
                  <a:srgbClr val="000000"/>
                </a:solidFill>
                <a:latin typeface="Arial" panose="020B0604020202020204" pitchFamily="34" charset="0"/>
              </a:rPr>
              <a:t>fly</a:t>
            </a:r>
          </a:p>
          <a:p>
            <a:r>
              <a:rPr lang="en-US" dirty="0">
                <a:solidFill>
                  <a:srgbClr val="000000"/>
                </a:solidFill>
                <a:latin typeface="Arial" panose="020B0604020202020204" pitchFamily="34" charset="0"/>
              </a:rPr>
              <a:t>N</a:t>
            </a:r>
            <a:r>
              <a:rPr lang="en-US" dirty="0" smtClean="0">
                <a:solidFill>
                  <a:srgbClr val="000000"/>
                </a:solidFill>
                <a:latin typeface="Arial" panose="020B0604020202020204" pitchFamily="34" charset="0"/>
              </a:rPr>
              <a:t>ot </a:t>
            </a:r>
            <a:r>
              <a:rPr lang="en-US" dirty="0">
                <a:solidFill>
                  <a:srgbClr val="000000"/>
                </a:solidFill>
                <a:latin typeface="Arial" panose="020B0604020202020204" pitchFamily="34" charset="0"/>
              </a:rPr>
              <a:t>recommended if you are using over 30 </a:t>
            </a:r>
            <a:r>
              <a:rPr lang="en-US" dirty="0" err="1">
                <a:solidFill>
                  <a:srgbClr val="000000"/>
                </a:solidFill>
                <a:latin typeface="Arial" panose="020B0604020202020204" pitchFamily="34" charset="0"/>
              </a:rPr>
              <a:t>lb</a:t>
            </a:r>
            <a:r>
              <a:rPr lang="en-US" dirty="0">
                <a:solidFill>
                  <a:srgbClr val="000000"/>
                </a:solidFill>
                <a:latin typeface="Arial" panose="020B0604020202020204" pitchFamily="34" charset="0"/>
              </a:rPr>
              <a:t> test line</a:t>
            </a:r>
            <a:r>
              <a:rPr lang="en-US" dirty="0" smtClean="0">
                <a:solidFill>
                  <a:srgbClr val="000000"/>
                </a:solidFill>
                <a:latin typeface="Arial" panose="020B0604020202020204" pitchFamily="34" charset="0"/>
              </a:rPr>
              <a:t>.</a:t>
            </a:r>
          </a:p>
          <a:p>
            <a:r>
              <a:rPr lang="en-US" b="1" dirty="0">
                <a:solidFill>
                  <a:schemeClr val="tx1">
                    <a:lumMod val="95000"/>
                    <a:lumOff val="5000"/>
                  </a:schemeClr>
                </a:solidFill>
                <a:latin typeface="Arial" panose="020B0604020202020204" pitchFamily="34" charset="0"/>
              </a:rPr>
              <a:t>Advantages</a:t>
            </a:r>
            <a:r>
              <a:rPr lang="en-US" b="1" dirty="0">
                <a:solidFill>
                  <a:srgbClr val="BF171D"/>
                </a:solidFill>
                <a:latin typeface="Arial" panose="020B0604020202020204" pitchFamily="34" charset="0"/>
              </a:rPr>
              <a:t>:</a:t>
            </a:r>
            <a:r>
              <a:rPr lang="en-US" b="1"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It </a:t>
            </a:r>
            <a:r>
              <a:rPr lang="en-US" dirty="0">
                <a:solidFill>
                  <a:srgbClr val="000000"/>
                </a:solidFill>
                <a:latin typeface="Arial" panose="020B0604020202020204" pitchFamily="34" charset="0"/>
              </a:rPr>
              <a:t>is particularly suited for attaching a small diameter tippet to a heavy wire hook. The extra final tuck improves your chances of holding a strong fish. </a:t>
            </a:r>
            <a:endParaRPr lang="en-US" dirty="0" smtClean="0">
              <a:solidFill>
                <a:srgbClr val="000000"/>
              </a:solidFill>
              <a:latin typeface="Arial" panose="020B0604020202020204" pitchFamily="34" charset="0"/>
            </a:endParaRPr>
          </a:p>
          <a:p>
            <a:r>
              <a:rPr lang="en-US" b="1" dirty="0">
                <a:hlinkClick r:id="rId2"/>
              </a:rPr>
              <a:t>https://</a:t>
            </a:r>
            <a:r>
              <a:rPr lang="en-US" b="1" dirty="0" smtClean="0">
                <a:hlinkClick r:id="rId2"/>
              </a:rPr>
              <a:t>www.animatedknots.com/improvedclinch/index.php</a:t>
            </a:r>
            <a:endParaRPr lang="en-US" b="1" dirty="0" smtClean="0"/>
          </a:p>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430" y="566057"/>
            <a:ext cx="5428341" cy="5921829"/>
          </a:xfrm>
          <a:prstGeom prst="rect">
            <a:avLst/>
          </a:prstGeom>
        </p:spPr>
      </p:pic>
    </p:spTree>
    <p:extLst>
      <p:ext uri="{BB962C8B-B14F-4D97-AF65-F5344CB8AC3E}">
        <p14:creationId xmlns:p14="http://schemas.microsoft.com/office/powerpoint/2010/main" val="10319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BF171D"/>
                </a:solidFill>
                <a:latin typeface="Arial" panose="020B0604020202020204" pitchFamily="34" charset="0"/>
              </a:rPr>
              <a:t>Arbor Knot (Canadian Jam Knot) Tying</a:t>
            </a:r>
            <a:endParaRPr lang="en-US" dirty="0"/>
          </a:p>
        </p:txBody>
      </p:sp>
      <p:sp>
        <p:nvSpPr>
          <p:cNvPr id="3" name="Content Placeholder 2"/>
          <p:cNvSpPr>
            <a:spLocks noGrp="1"/>
          </p:cNvSpPr>
          <p:nvPr>
            <p:ph idx="1"/>
          </p:nvPr>
        </p:nvSpPr>
        <p:spPr>
          <a:xfrm>
            <a:off x="217714" y="1494971"/>
            <a:ext cx="5878286" cy="5138058"/>
          </a:xfrm>
        </p:spPr>
        <p:txBody>
          <a:bodyPr>
            <a:normAutofit/>
          </a:bodyPr>
          <a:lstStyle/>
          <a:p>
            <a:r>
              <a:rPr lang="en-US" dirty="0" smtClean="0">
                <a:solidFill>
                  <a:srgbClr val="000000"/>
                </a:solidFill>
                <a:latin typeface="Arial" panose="020B0604020202020204" pitchFamily="34" charset="0"/>
              </a:rPr>
              <a:t>Used </a:t>
            </a:r>
            <a:r>
              <a:rPr lang="en-US" dirty="0">
                <a:solidFill>
                  <a:srgbClr val="000000"/>
                </a:solidFill>
                <a:latin typeface="Arial" panose="020B0604020202020204" pitchFamily="34" charset="0"/>
              </a:rPr>
              <a:t>to attach the fishing line to the "Arbor" or "Spool Center</a:t>
            </a:r>
            <a:r>
              <a:rPr lang="en-US" dirty="0" smtClean="0">
                <a:solidFill>
                  <a:srgbClr val="000000"/>
                </a:solidFill>
                <a:latin typeface="Arial" panose="020B0604020202020204" pitchFamily="34" charset="0"/>
              </a:rPr>
              <a:t>".</a:t>
            </a:r>
          </a:p>
          <a:p>
            <a:r>
              <a:rPr lang="en-US" b="1" dirty="0">
                <a:solidFill>
                  <a:srgbClr val="BF171D"/>
                </a:solidFill>
                <a:latin typeface="Arial" panose="020B0604020202020204" pitchFamily="34" charset="0"/>
              </a:rPr>
              <a:t>Second Overhand Knot:</a:t>
            </a:r>
            <a:r>
              <a:rPr lang="en-US" dirty="0">
                <a:solidFill>
                  <a:srgbClr val="000000"/>
                </a:solidFill>
                <a:latin typeface="Arial" panose="020B0604020202020204" pitchFamily="34" charset="0"/>
              </a:rPr>
              <a:t> The extra Overhand Knot in the Tag End is tied close beside the first one. It is essential: as the knot is tightened it snugs down against the Arbor. </a:t>
            </a:r>
            <a:endParaRPr lang="en-US" dirty="0" smtClean="0">
              <a:solidFill>
                <a:srgbClr val="000000"/>
              </a:solidFill>
              <a:latin typeface="Arial" panose="020B0604020202020204" pitchFamily="34" charset="0"/>
            </a:endParaRPr>
          </a:p>
          <a:p>
            <a:r>
              <a:rPr lang="en-US" dirty="0">
                <a:hlinkClick r:id="rId2"/>
              </a:rPr>
              <a:t>https://</a:t>
            </a:r>
            <a:r>
              <a:rPr lang="en-US" dirty="0" smtClean="0">
                <a:hlinkClick r:id="rId2"/>
              </a:rPr>
              <a:t>www.animatedknots.com/arbor/index.php</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1327831"/>
            <a:ext cx="6197600" cy="4318226"/>
          </a:xfrm>
          <a:prstGeom prst="rect">
            <a:avLst/>
          </a:prstGeom>
        </p:spPr>
      </p:pic>
    </p:spTree>
    <p:extLst>
      <p:ext uri="{BB962C8B-B14F-4D97-AF65-F5344CB8AC3E}">
        <p14:creationId xmlns:p14="http://schemas.microsoft.com/office/powerpoint/2010/main" val="2929195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Palomar Knot</a:t>
            </a:r>
            <a:endParaRPr lang="en-US" b="1" dirty="0"/>
          </a:p>
        </p:txBody>
      </p:sp>
      <p:sp>
        <p:nvSpPr>
          <p:cNvPr id="3" name="Content Placeholder 2"/>
          <p:cNvSpPr>
            <a:spLocks noGrp="1"/>
          </p:cNvSpPr>
          <p:nvPr>
            <p:ph idx="1"/>
          </p:nvPr>
        </p:nvSpPr>
        <p:spPr>
          <a:xfrm>
            <a:off x="838200" y="1524000"/>
            <a:ext cx="4372429" cy="4652963"/>
          </a:xfrm>
        </p:spPr>
        <p:txBody>
          <a:bodyPr>
            <a:normAutofit/>
          </a:bodyPr>
          <a:lstStyle/>
          <a:p>
            <a:r>
              <a:rPr lang="en-US" dirty="0">
                <a:solidFill>
                  <a:srgbClr val="000000"/>
                </a:solidFill>
                <a:latin typeface="Arial" panose="020B0604020202020204" pitchFamily="34" charset="0"/>
              </a:rPr>
              <a:t>S</a:t>
            </a:r>
            <a:r>
              <a:rPr lang="en-US" dirty="0" smtClean="0">
                <a:solidFill>
                  <a:srgbClr val="000000"/>
                </a:solidFill>
                <a:latin typeface="Arial" panose="020B0604020202020204" pitchFamily="34" charset="0"/>
              </a:rPr>
              <a:t>imple </a:t>
            </a:r>
            <a:r>
              <a:rPr lang="en-US" dirty="0">
                <a:solidFill>
                  <a:srgbClr val="000000"/>
                </a:solidFill>
                <a:latin typeface="Arial" panose="020B0604020202020204" pitchFamily="34" charset="0"/>
              </a:rPr>
              <a:t>knot for attaching a line to a hook, or a fly to a leader </a:t>
            </a:r>
          </a:p>
          <a:p>
            <a:r>
              <a:rPr lang="en-US" dirty="0" smtClean="0">
                <a:solidFill>
                  <a:srgbClr val="000000"/>
                </a:solidFill>
                <a:latin typeface="Arial" panose="020B0604020202020204" pitchFamily="34" charset="0"/>
              </a:rPr>
              <a:t> Regarded </a:t>
            </a:r>
            <a:r>
              <a:rPr lang="en-US" dirty="0">
                <a:solidFill>
                  <a:srgbClr val="000000"/>
                </a:solidFill>
                <a:latin typeface="Arial" panose="020B0604020202020204" pitchFamily="34" charset="0"/>
              </a:rPr>
              <a:t>as one of the strongest and most reliable fishing knots. </a:t>
            </a:r>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Recommended </a:t>
            </a:r>
            <a:r>
              <a:rPr lang="en-US" dirty="0">
                <a:solidFill>
                  <a:srgbClr val="000000"/>
                </a:solidFill>
                <a:latin typeface="Arial" panose="020B0604020202020204" pitchFamily="34" charset="0"/>
              </a:rPr>
              <a:t>for use with braided </a:t>
            </a:r>
            <a:r>
              <a:rPr lang="en-US" dirty="0" smtClean="0">
                <a:solidFill>
                  <a:srgbClr val="000000"/>
                </a:solidFill>
                <a:latin typeface="Arial" panose="020B0604020202020204" pitchFamily="34" charset="0"/>
              </a:rPr>
              <a:t>lines</a:t>
            </a:r>
          </a:p>
          <a:p>
            <a:r>
              <a:rPr lang="en-US" dirty="0">
                <a:hlinkClick r:id="rId2"/>
              </a:rPr>
              <a:t>https://</a:t>
            </a:r>
            <a:r>
              <a:rPr lang="en-US" dirty="0" smtClean="0">
                <a:hlinkClick r:id="rId2"/>
              </a:rPr>
              <a:t>www.animatedknots.com/palomar/index.php</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743" y="590581"/>
            <a:ext cx="5083628" cy="5149365"/>
          </a:xfrm>
          <a:prstGeom prst="rect">
            <a:avLst/>
          </a:prstGeom>
        </p:spPr>
      </p:pic>
    </p:spTree>
    <p:extLst>
      <p:ext uri="{BB962C8B-B14F-4D97-AF65-F5344CB8AC3E}">
        <p14:creationId xmlns:p14="http://schemas.microsoft.com/office/powerpoint/2010/main" val="30692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47573" y="314038"/>
            <a:ext cx="10981008" cy="6176818"/>
          </a:xfrm>
          <a:prstGeom prst="rect">
            <a:avLst/>
          </a:prstGeom>
        </p:spPr>
      </p:pic>
    </p:spTree>
    <p:extLst>
      <p:ext uri="{BB962C8B-B14F-4D97-AF65-F5344CB8AC3E}">
        <p14:creationId xmlns:p14="http://schemas.microsoft.com/office/powerpoint/2010/main" val="116173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4204" y="92364"/>
            <a:ext cx="11759941" cy="6614968"/>
          </a:xfrm>
          <a:prstGeom prst="rect">
            <a:avLst/>
          </a:prstGeom>
        </p:spPr>
      </p:pic>
    </p:spTree>
    <p:extLst>
      <p:ext uri="{BB962C8B-B14F-4D97-AF65-F5344CB8AC3E}">
        <p14:creationId xmlns:p14="http://schemas.microsoft.com/office/powerpoint/2010/main" val="51239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164" y="233074"/>
            <a:ext cx="11499272" cy="6468341"/>
          </a:xfrm>
          <a:prstGeom prst="rect">
            <a:avLst/>
          </a:prstGeom>
        </p:spPr>
      </p:pic>
    </p:spTree>
    <p:extLst>
      <p:ext uri="{BB962C8B-B14F-4D97-AF65-F5344CB8AC3E}">
        <p14:creationId xmlns:p14="http://schemas.microsoft.com/office/powerpoint/2010/main" val="127684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38413"/>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9400" y="-57150"/>
            <a:ext cx="3657600" cy="2724150"/>
          </a:xfrm>
          <a:noFill/>
        </p:spPr>
      </p:pic>
      <p:sp>
        <p:nvSpPr>
          <p:cNvPr id="3076" name="Rectangle 2"/>
          <p:cNvSpPr>
            <a:spLocks noChangeArrowheads="1"/>
          </p:cNvSpPr>
          <p:nvPr/>
        </p:nvSpPr>
        <p:spPr bwMode="auto">
          <a:xfrm>
            <a:off x="5888038" y="25146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a:solidFill>
                  <a:prstClr val="black"/>
                </a:solidFill>
              </a:rPr>
              <a:t>Spincast </a:t>
            </a:r>
            <a:endParaRPr lang="en-US" altLang="en-US" sz="2400">
              <a:solidFill>
                <a:prstClr val="black"/>
              </a:solidFill>
            </a:endParaRPr>
          </a:p>
          <a:p>
            <a:pPr fontAlgn="base">
              <a:spcBef>
                <a:spcPct val="0"/>
              </a:spcBef>
              <a:spcAft>
                <a:spcPct val="0"/>
              </a:spcAft>
              <a:buNone/>
            </a:pPr>
            <a:r>
              <a:rPr lang="en-US" altLang="en-US" sz="2400">
                <a:solidFill>
                  <a:prstClr val="black"/>
                </a:solidFill>
              </a:rPr>
              <a:t>This popular reel is ideal for beginners. Known as a “closed-faced reel,” it’s the easiest reel to use. </a:t>
            </a:r>
          </a:p>
        </p:txBody>
      </p:sp>
      <p:cxnSp>
        <p:nvCxnSpPr>
          <p:cNvPr id="5" name="Straight Arrow Connector 4"/>
          <p:cNvCxnSpPr/>
          <p:nvPr/>
        </p:nvCxnSpPr>
        <p:spPr>
          <a:xfrm flipV="1">
            <a:off x="7086600" y="21336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8" name="Rectangle 5"/>
          <p:cNvSpPr>
            <a:spLocks noChangeArrowheads="1"/>
          </p:cNvSpPr>
          <p:nvPr/>
        </p:nvSpPr>
        <p:spPr bwMode="auto">
          <a:xfrm>
            <a:off x="1524000" y="206376"/>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a:solidFill>
                  <a:prstClr val="black"/>
                </a:solidFill>
              </a:rPr>
              <a:t>Spinning</a:t>
            </a:r>
            <a:r>
              <a:rPr lang="en-US" altLang="en-US" sz="2400">
                <a:solidFill>
                  <a:prstClr val="black"/>
                </a:solidFill>
              </a:rPr>
              <a:t> </a:t>
            </a:r>
          </a:p>
          <a:p>
            <a:pPr fontAlgn="base">
              <a:spcBef>
                <a:spcPct val="0"/>
              </a:spcBef>
              <a:spcAft>
                <a:spcPct val="0"/>
              </a:spcAft>
              <a:buNone/>
            </a:pPr>
            <a:r>
              <a:rPr lang="en-US" altLang="en-US" sz="2400">
                <a:solidFill>
                  <a:prstClr val="black"/>
                </a:solidFill>
              </a:rPr>
              <a:t>This “open-face reel” mounts under the rod. Fishing line spools off quickly allowing longer casts. This reel is able to cast lighter baits and lures </a:t>
            </a:r>
          </a:p>
        </p:txBody>
      </p:sp>
      <p:cxnSp>
        <p:nvCxnSpPr>
          <p:cNvPr id="8" name="Straight Arrow Connector 7"/>
          <p:cNvCxnSpPr/>
          <p:nvPr/>
        </p:nvCxnSpPr>
        <p:spPr>
          <a:xfrm flipH="1" flipV="1">
            <a:off x="2743200" y="2514600"/>
            <a:ext cx="152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80" name="Picture 8" descr="G:\Grant Writing\Cabelas\CabelasOutdoorFund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675" y="5437189"/>
            <a:ext cx="2266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OTF Logo No B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410201"/>
            <a:ext cx="23241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82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0624" y="101601"/>
            <a:ext cx="11632686" cy="6543386"/>
          </a:xfrm>
          <a:prstGeom prst="rect">
            <a:avLst/>
          </a:prstGeom>
        </p:spPr>
      </p:pic>
      <p:sp>
        <p:nvSpPr>
          <p:cNvPr id="5" name="TextBox 4"/>
          <p:cNvSpPr txBox="1"/>
          <p:nvPr/>
        </p:nvSpPr>
        <p:spPr>
          <a:xfrm>
            <a:off x="5403273" y="2863273"/>
            <a:ext cx="4996872" cy="2964872"/>
          </a:xfrm>
          <a:prstGeom prst="rect">
            <a:avLst/>
          </a:prstGeom>
          <a:noFill/>
        </p:spPr>
        <p:txBody>
          <a:bodyPr wrap="square" rtlCol="0">
            <a:spAutoFit/>
          </a:bodyPr>
          <a:lstStyle/>
          <a:p>
            <a:endParaRPr lang="en-US" dirty="0"/>
          </a:p>
        </p:txBody>
      </p:sp>
      <p:sp>
        <p:nvSpPr>
          <p:cNvPr id="6" name="TextBox 5"/>
          <p:cNvSpPr txBox="1"/>
          <p:nvPr/>
        </p:nvSpPr>
        <p:spPr>
          <a:xfrm>
            <a:off x="6318828" y="3665468"/>
            <a:ext cx="3509818" cy="2031325"/>
          </a:xfrm>
          <a:prstGeom prst="rect">
            <a:avLst/>
          </a:prstGeom>
          <a:noFill/>
        </p:spPr>
        <p:txBody>
          <a:bodyPr wrap="square" rtlCol="0">
            <a:spAutoFit/>
          </a:bodyPr>
          <a:lstStyle/>
          <a:p>
            <a:pPr fontAlgn="base">
              <a:spcBef>
                <a:spcPct val="0"/>
              </a:spcBef>
              <a:spcAft>
                <a:spcPct val="0"/>
              </a:spcAft>
              <a:buNone/>
            </a:pPr>
            <a:r>
              <a:rPr lang="en-US" altLang="en-US" b="1">
                <a:solidFill>
                  <a:prstClr val="black"/>
                </a:solidFill>
              </a:rPr>
              <a:t>Bait-cast </a:t>
            </a:r>
          </a:p>
          <a:p>
            <a:pPr fontAlgn="base">
              <a:spcBef>
                <a:spcPct val="0"/>
              </a:spcBef>
              <a:spcAft>
                <a:spcPct val="0"/>
              </a:spcAft>
              <a:buNone/>
            </a:pPr>
            <a:r>
              <a:rPr lang="en-US" altLang="en-US">
                <a:solidFill>
                  <a:prstClr val="black"/>
                </a:solidFill>
              </a:rPr>
              <a:t>Bait-cast tackle is suitable for all types of fish and fishing. The spool turns when you cast, however, and can entangle the line if not properly adjusted. You’ll need to practice with this model. </a:t>
            </a:r>
            <a:endParaRPr lang="en-US" altLang="en-US" dirty="0">
              <a:solidFill>
                <a:prstClr val="black"/>
              </a:solidFill>
            </a:endParaRPr>
          </a:p>
        </p:txBody>
      </p:sp>
    </p:spTree>
    <p:extLst>
      <p:ext uri="{BB962C8B-B14F-4D97-AF65-F5344CB8AC3E}">
        <p14:creationId xmlns:p14="http://schemas.microsoft.com/office/powerpoint/2010/main" val="164946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762000"/>
            <a:ext cx="8229600" cy="1143000"/>
          </a:xfrm>
        </p:spPr>
        <p:txBody>
          <a:bodyPr/>
          <a:lstStyle/>
          <a:p>
            <a:pPr eaLnBrk="1" hangingPunct="1"/>
            <a:r>
              <a:rPr lang="en-US" altLang="en-US" b="1" smtClean="0"/>
              <a:t/>
            </a:r>
            <a:br>
              <a:rPr lang="en-US" altLang="en-US" b="1" smtClean="0"/>
            </a:br>
            <a:r>
              <a:rPr lang="en-US" altLang="en-US" b="1" smtClean="0"/>
              <a:t/>
            </a:r>
            <a:br>
              <a:rPr lang="en-US" altLang="en-US" b="1" smtClean="0"/>
            </a:br>
            <a:r>
              <a:rPr lang="en-US" altLang="en-US" b="1" smtClean="0"/>
              <a:t>Fly reel </a:t>
            </a:r>
            <a:r>
              <a:rPr lang="en-US" altLang="en-US" smtClean="0"/>
              <a:t/>
            </a:r>
            <a:br>
              <a:rPr lang="en-US" altLang="en-US" smtClean="0"/>
            </a:br>
            <a:r>
              <a:rPr lang="en-US" altLang="en-US" smtClean="0"/>
              <a:t>The fly reel is designed to allow fluid movement of the fishing line. This reel is mounted on the bottom of the rod. </a:t>
            </a: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87789"/>
            <a:ext cx="212883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G:\Grant Writing\Cabelas\CabelasOutdoorFund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332414"/>
            <a:ext cx="2266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OTF Logo No 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334001"/>
            <a:ext cx="23241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80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4" y="1524000"/>
            <a:ext cx="4110037"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2189163" y="401638"/>
            <a:ext cx="72564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a:solidFill>
                  <a:prstClr val="black"/>
                </a:solidFill>
              </a:rPr>
              <a:t>A </a:t>
            </a:r>
            <a:r>
              <a:rPr lang="en-US" altLang="en-US" sz="2400" b="1">
                <a:solidFill>
                  <a:prstClr val="black"/>
                </a:solidFill>
              </a:rPr>
              <a:t>tackle box </a:t>
            </a:r>
            <a:r>
              <a:rPr lang="en-US" altLang="en-US" sz="2400">
                <a:solidFill>
                  <a:prstClr val="black"/>
                </a:solidFill>
              </a:rPr>
              <a:t>allows you to safely organize and carry  your</a:t>
            </a:r>
          </a:p>
          <a:p>
            <a:pPr fontAlgn="base">
              <a:spcBef>
                <a:spcPct val="0"/>
              </a:spcBef>
              <a:spcAft>
                <a:spcPct val="0"/>
              </a:spcAft>
              <a:buNone/>
            </a:pPr>
            <a:r>
              <a:rPr lang="en-US" altLang="en-US" sz="2400">
                <a:solidFill>
                  <a:prstClr val="black"/>
                </a:solidFill>
              </a:rPr>
              <a:t> tackle to and from your fishing spot!</a:t>
            </a:r>
          </a:p>
        </p:txBody>
      </p:sp>
      <p:pic>
        <p:nvPicPr>
          <p:cNvPr id="6148" name="Picture 3" descr="G:\Grant Writing\Cabelas\CabelasOutdoorFund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170489"/>
            <a:ext cx="22669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OTF Logo No 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334001"/>
            <a:ext cx="23241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48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0623" y="101601"/>
            <a:ext cx="11531086" cy="6486236"/>
          </a:xfrm>
          <a:prstGeom prst="rect">
            <a:avLst/>
          </a:prstGeom>
        </p:spPr>
      </p:pic>
    </p:spTree>
    <p:extLst>
      <p:ext uri="{BB962C8B-B14F-4D97-AF65-F5344CB8AC3E}">
        <p14:creationId xmlns:p14="http://schemas.microsoft.com/office/powerpoint/2010/main" val="75561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492</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Algerian</vt:lpstr>
      <vt:lpstr>Arial</vt:lpstr>
      <vt:lpstr>Bauhaus 93</vt:lpstr>
      <vt:lpstr>Calibri</vt:lpstr>
      <vt:lpstr>Calibri Light</vt:lpstr>
      <vt:lpstr>Office Theme</vt:lpstr>
      <vt:lpstr>1_Office Theme</vt:lpstr>
      <vt:lpstr>Hillgrove High School Fishing</vt:lpstr>
      <vt:lpstr>PowerPoint Presentation</vt:lpstr>
      <vt:lpstr>PowerPoint Presentation</vt:lpstr>
      <vt:lpstr>PowerPoint Presentation</vt:lpstr>
      <vt:lpstr>PowerPoint Presentation</vt:lpstr>
      <vt:lpstr>PowerPoint Presentation</vt:lpstr>
      <vt:lpstr>  Fly reel  The fly reel is designed to allow fluid movement of the fishing line. This reel is mounted on the bottom of the rod. </vt:lpstr>
      <vt:lpstr>PowerPoint Presentation</vt:lpstr>
      <vt:lpstr>PowerPoint Presentation</vt:lpstr>
      <vt:lpstr>Swivels &amp; Snaps</vt:lpstr>
      <vt:lpstr>Leaders</vt:lpstr>
      <vt:lpstr>HOOKS</vt:lpstr>
      <vt:lpstr>CATFISH RIG</vt:lpstr>
      <vt:lpstr>Bass Rigs</vt:lpstr>
      <vt:lpstr>Brim Rig</vt:lpstr>
      <vt:lpstr>Fishing Line</vt:lpstr>
      <vt:lpstr>Improved Clinch Knot</vt:lpstr>
      <vt:lpstr>Arbor Knot (Canadian Jam Knot) Tying</vt:lpstr>
      <vt:lpstr>Palomar Knot</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Ivey</dc:creator>
  <cp:lastModifiedBy>James Ivey</cp:lastModifiedBy>
  <cp:revision>25</cp:revision>
  <dcterms:created xsi:type="dcterms:W3CDTF">2017-10-02T03:48:56Z</dcterms:created>
  <dcterms:modified xsi:type="dcterms:W3CDTF">2018-09-14T18:51:32Z</dcterms:modified>
</cp:coreProperties>
</file>