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8" autoAdjust="0"/>
    <p:restoredTop sz="94660"/>
  </p:normalViewPr>
  <p:slideViewPr>
    <p:cSldViewPr snapToGrid="0">
      <p:cViewPr varScale="1">
        <p:scale>
          <a:sx n="67" d="100"/>
          <a:sy n="67" d="100"/>
        </p:scale>
        <p:origin x="64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802298"/>
            <a:ext cx="8561747"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93106" y="3531204"/>
            <a:ext cx="8561746"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423BF71-38B7-8642-BFCE-EDAE9BD0CBAF}" type="datetimeFigureOut">
              <a:rPr lang="en-US" dirty="0"/>
              <a:t>5/4/2020</a:t>
            </a:fld>
            <a:endParaRPr lang="en-US" dirty="0"/>
          </a:p>
        </p:txBody>
      </p:sp>
      <p:sp>
        <p:nvSpPr>
          <p:cNvPr id="5" name="Footer Placeholder 4"/>
          <p:cNvSpPr>
            <a:spLocks noGrp="1"/>
          </p:cNvSpPr>
          <p:nvPr>
            <p:ph type="ftr" sz="quarter" idx="11"/>
          </p:nvPr>
        </p:nvSpPr>
        <p:spPr>
          <a:xfrm>
            <a:off x="2493105" y="329307"/>
            <a:ext cx="4897310"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8" name="Straight Connector 7"/>
          <p:cNvCxnSpPr/>
          <p:nvPr/>
        </p:nvCxnSpPr>
        <p:spPr>
          <a:xfrm>
            <a:off x="233463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B025CB-9D18-264E-A945-2D020344C9DA}" type="datetimeFigureOut">
              <a:rPr lang="en-US" dirty="0"/>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883863"/>
            <a:ext cx="1615742" cy="457499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534694" y="883863"/>
            <a:ext cx="7738807" cy="457499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7EFB6C-7E96-8F41-8872-189CA1C59F84}" type="datetimeFigureOut">
              <a:rPr lang="en-US" dirty="0"/>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flipH="1">
            <a:off x="9439111" y="719272"/>
            <a:ext cx="1615742"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981CDE-9BE7-C544-8ACB-7077DFC4270F}" type="datetimeFigureOut">
              <a:rPr lang="en-US" dirty="0"/>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34813" y="1756130"/>
            <a:ext cx="8562580"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534695" y="3806195"/>
            <a:ext cx="854999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55BA285-9698-1B45-8319-D90A8C63F150}" type="datetimeFigureOut">
              <a:rPr lang="en-US" dirty="0"/>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889"/>
            <a:ext cx="9520157"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534695" y="2010878"/>
            <a:ext cx="4608576" cy="34381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4793" y="2017343"/>
            <a:ext cx="4604130"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A86CD42-43FF-B740-998F-DCC3802C4CE3}" type="datetimeFigureOut">
              <a:rPr lang="en-US" dirty="0"/>
              <a:t>5/4/2020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163"/>
            <a:ext cx="9520157"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534695" y="2019549"/>
            <a:ext cx="4608576"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34695" y="2824269"/>
            <a:ext cx="4608576"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4791" y="2023003"/>
            <a:ext cx="4608576"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54792" y="2821491"/>
            <a:ext cx="4608576"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EA0FFBD-2EE4-8547-BBAE-A1AC91C8D77E}" type="datetimeFigureOut">
              <a:rPr lang="en-US" dirty="0"/>
              <a:t>5/4/2020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55A2352-D7AC-F242-9256-A4477BCBF354}" type="datetimeFigureOut">
              <a:rPr lang="en-US" dirty="0"/>
              <a:t>5/4/2020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FCFC6A-9AE6-404D-9FDD-168B477B9C90}" type="datetimeFigureOut">
              <a:rPr lang="en-US" dirty="0"/>
              <a:t>5/4/2020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34642" y="798973"/>
            <a:ext cx="3183128"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534695" y="3205491"/>
            <a:ext cx="3184989"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1CFCDFD-B4CF-A241-8D71-E814B10BEAF4}" type="datetimeFigureOut">
              <a:rPr lang="en-US" dirty="0"/>
              <a:t>5/4/2020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5694" y="1129513"/>
            <a:ext cx="5447840"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534695" y="3145992"/>
            <a:ext cx="5440037"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534695" y="5469856"/>
            <a:ext cx="5440038" cy="320123"/>
          </a:xfrm>
        </p:spPr>
        <p:txBody>
          <a:bodyPr/>
          <a:lstStyle>
            <a:lvl1pPr algn="l">
              <a:defRPr/>
            </a:lvl1pPr>
          </a:lstStyle>
          <a:p>
            <a:fld id="{26A7B589-FD4B-7E46-869A-CBADC5FC564E}" type="datetimeFigureOut">
              <a:rPr lang="en-US" dirty="0"/>
              <a:t>5/4/2020</a:t>
            </a:fld>
            <a:endParaRPr lang="en-US" dirty="0"/>
          </a:p>
        </p:txBody>
      </p:sp>
      <p:sp>
        <p:nvSpPr>
          <p:cNvPr id="6" name="Footer Placeholder 5"/>
          <p:cNvSpPr>
            <a:spLocks noGrp="1"/>
          </p:cNvSpPr>
          <p:nvPr>
            <p:ph type="ftr" sz="quarter" idx="11"/>
          </p:nvPr>
        </p:nvSpPr>
        <p:spPr>
          <a:xfrm>
            <a:off x="1534910" y="318640"/>
            <a:ext cx="5453475"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4" name="Straight Connector 13"/>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769" b="-2769"/>
          <a:stretch/>
        </p:blipFill>
        <p:spPr>
          <a:xfrm>
            <a:off x="0" y="6135624"/>
            <a:ext cx="12192000" cy="742950"/>
          </a:xfrm>
          <a:prstGeom prst="rect">
            <a:avLst/>
          </a:prstGeom>
        </p:spPr>
      </p:pic>
      <p:sp>
        <p:nvSpPr>
          <p:cNvPr id="2" name="Title Placeholder 1"/>
          <p:cNvSpPr>
            <a:spLocks noGrp="1"/>
          </p:cNvSpPr>
          <p:nvPr>
            <p:ph type="title"/>
          </p:nvPr>
        </p:nvSpPr>
        <p:spPr>
          <a:xfrm>
            <a:off x="1534696" y="804519"/>
            <a:ext cx="9520158" cy="104923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534696" y="2015732"/>
            <a:ext cx="9520158"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CD8A92E-5FF9-8143-81B3-CCB531513398}" type="datetimeFigureOut">
              <a:rPr lang="en-US" dirty="0"/>
              <a:t>5/4/2020</a:t>
            </a:fld>
            <a:endParaRPr lang="en-US" dirty="0"/>
          </a:p>
        </p:txBody>
      </p:sp>
      <p:sp>
        <p:nvSpPr>
          <p:cNvPr id="5" name="Footer Placeholder 4"/>
          <p:cNvSpPr>
            <a:spLocks noGrp="1"/>
          </p:cNvSpPr>
          <p:nvPr>
            <p:ph type="ftr" sz="quarter" idx="3"/>
          </p:nvPr>
        </p:nvSpPr>
        <p:spPr>
          <a:xfrm>
            <a:off x="1534695" y="329307"/>
            <a:ext cx="5855719"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2" name="Straight Connector 11"/>
          <p:cNvCxnSpPr/>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Choosing the Best Journey</a:t>
            </a:r>
          </a:p>
        </p:txBody>
      </p:sp>
      <p:sp>
        <p:nvSpPr>
          <p:cNvPr id="3" name="Subtitle 2"/>
          <p:cNvSpPr>
            <a:spLocks noGrp="1"/>
          </p:cNvSpPr>
          <p:nvPr>
            <p:ph type="subTitle" idx="1"/>
          </p:nvPr>
        </p:nvSpPr>
        <p:spPr/>
        <p:txBody>
          <a:bodyPr/>
          <a:lstStyle/>
          <a:p>
            <a:pPr algn="ctr"/>
            <a:r>
              <a:rPr lang="en-US" b="1" dirty="0"/>
              <a:t>Healthy Choices and Sex</a:t>
            </a:r>
          </a:p>
        </p:txBody>
      </p:sp>
    </p:spTree>
    <p:extLst>
      <p:ext uri="{BB962C8B-B14F-4D97-AF65-F5344CB8AC3E}">
        <p14:creationId xmlns:p14="http://schemas.microsoft.com/office/powerpoint/2010/main" val="1197101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HIV/AIDS</a:t>
            </a:r>
          </a:p>
        </p:txBody>
      </p:sp>
      <p:sp>
        <p:nvSpPr>
          <p:cNvPr id="3" name="Content Placeholder 2"/>
          <p:cNvSpPr>
            <a:spLocks noGrp="1"/>
          </p:cNvSpPr>
          <p:nvPr>
            <p:ph idx="1"/>
          </p:nvPr>
        </p:nvSpPr>
        <p:spPr/>
        <p:txBody>
          <a:bodyPr/>
          <a:lstStyle/>
          <a:p>
            <a:r>
              <a:rPr lang="en-US" dirty="0"/>
              <a:t>Human immunodeficiency virus is the virus that causes AIDS. </a:t>
            </a:r>
          </a:p>
          <a:p>
            <a:r>
              <a:rPr lang="en-US" dirty="0"/>
              <a:t>HIV attacks the body's immune system, specifically the CD4 cells (T cells), which help the immune system fight off infections.</a:t>
            </a:r>
          </a:p>
          <a:p>
            <a:r>
              <a:rPr lang="en-US" dirty="0"/>
              <a:t>AIDS is the most advanced stage of HIV infection. To be diagnosed with AIDS, a person with HIV must have an AIDS-defining condition or have a CD4 count less than 200 cells/mm</a:t>
            </a:r>
            <a:r>
              <a:rPr lang="en-US" baseline="30000" dirty="0"/>
              <a:t>3</a:t>
            </a:r>
            <a:r>
              <a:rPr lang="en-US" dirty="0"/>
              <a:t>.</a:t>
            </a:r>
          </a:p>
          <a:p>
            <a:r>
              <a:rPr lang="en-US" dirty="0"/>
              <a:t>HIV has no cure.  The symptoms can be treated, but once you have it, you have it for life.</a:t>
            </a:r>
          </a:p>
          <a:p>
            <a:endParaRPr lang="en-US" baseline="30000" dirty="0"/>
          </a:p>
        </p:txBody>
      </p:sp>
    </p:spTree>
    <p:extLst>
      <p:ext uri="{BB962C8B-B14F-4D97-AF65-F5344CB8AC3E}">
        <p14:creationId xmlns:p14="http://schemas.microsoft.com/office/powerpoint/2010/main" val="27042921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Pelvic Inflammatory Disease (PID)</a:t>
            </a:r>
          </a:p>
        </p:txBody>
      </p:sp>
      <p:sp>
        <p:nvSpPr>
          <p:cNvPr id="3" name="Content Placeholder 2"/>
          <p:cNvSpPr>
            <a:spLocks noGrp="1"/>
          </p:cNvSpPr>
          <p:nvPr>
            <p:ph idx="1"/>
          </p:nvPr>
        </p:nvSpPr>
        <p:spPr>
          <a:xfrm>
            <a:off x="526211" y="2015732"/>
            <a:ext cx="11386868" cy="3962374"/>
          </a:xfrm>
        </p:spPr>
        <p:txBody>
          <a:bodyPr/>
          <a:lstStyle/>
          <a:p>
            <a:r>
              <a:rPr lang="en-US" dirty="0"/>
              <a:t>Pelvic inflammatory disease (PID) is an infection of the female reproductive organs. It usually occurs when sexually transmitted bacteria spread from your vagina to your uterus, fallopian tubes or ovaries.</a:t>
            </a:r>
          </a:p>
          <a:p>
            <a:r>
              <a:rPr lang="en-US" dirty="0"/>
              <a:t>Pelvic inflammatory disease often causes no signs or symptoms. As a result, you might not realize you have the condition and get needed treatment. The condition might be detected later if you have trouble getting pregnant or if you develop chronic pelvic pain.</a:t>
            </a:r>
          </a:p>
          <a:p>
            <a:pPr marL="0" indent="0" algn="ctr">
              <a:buNone/>
            </a:pPr>
            <a:r>
              <a:rPr lang="en-US" b="1" u="sng" dirty="0"/>
              <a:t>Discussion</a:t>
            </a:r>
          </a:p>
          <a:p>
            <a:r>
              <a:rPr lang="en-US" dirty="0"/>
              <a:t>Can you outwardly tell if someone has an STD?</a:t>
            </a:r>
          </a:p>
          <a:p>
            <a:r>
              <a:rPr lang="en-US" dirty="0"/>
              <a:t>What is the only 100% way to avoid contracting an STD?</a:t>
            </a:r>
          </a:p>
        </p:txBody>
      </p:sp>
    </p:spTree>
    <p:extLst>
      <p:ext uri="{BB962C8B-B14F-4D97-AF65-F5344CB8AC3E}">
        <p14:creationId xmlns:p14="http://schemas.microsoft.com/office/powerpoint/2010/main" val="18365806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Developing Healthy Relationships</a:t>
            </a:r>
          </a:p>
        </p:txBody>
      </p:sp>
      <p:sp>
        <p:nvSpPr>
          <p:cNvPr id="3" name="Content Placeholder 2"/>
          <p:cNvSpPr>
            <a:spLocks noGrp="1"/>
          </p:cNvSpPr>
          <p:nvPr>
            <p:ph idx="1"/>
          </p:nvPr>
        </p:nvSpPr>
        <p:spPr/>
        <p:txBody>
          <a:bodyPr>
            <a:normAutofit fontScale="92500" lnSpcReduction="10000"/>
          </a:bodyPr>
          <a:lstStyle/>
          <a:p>
            <a:r>
              <a:rPr lang="en-US" dirty="0"/>
              <a:t>In a relationship where the individuals are infatuated, they have very intense feelings very quickly, but their focus is still on how they feel.  In a relationship where the individuals are in love, those feelings level out over time, and the focus of the individuals is on the well being of the other person.</a:t>
            </a:r>
          </a:p>
          <a:p>
            <a:pPr marL="0" indent="0" algn="ctr">
              <a:buNone/>
            </a:pPr>
            <a:r>
              <a:rPr lang="en-US" b="1" u="sng" dirty="0"/>
              <a:t>Discussion</a:t>
            </a:r>
          </a:p>
          <a:p>
            <a:r>
              <a:rPr lang="en-US" b="1" dirty="0"/>
              <a:t>Describe an appropriate sequence of developing a healthy relationship from a first meeting to a sexual relationship?</a:t>
            </a:r>
          </a:p>
          <a:p>
            <a:r>
              <a:rPr lang="en-US" b="1" dirty="0"/>
              <a:t>How can emotions, infatuation, and sex interfere with the healthy development of a relationship?</a:t>
            </a:r>
          </a:p>
        </p:txBody>
      </p:sp>
    </p:spTree>
    <p:extLst>
      <p:ext uri="{BB962C8B-B14F-4D97-AF65-F5344CB8AC3E}">
        <p14:creationId xmlns:p14="http://schemas.microsoft.com/office/powerpoint/2010/main" val="3484649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The 5 C’s to Developing Healthy Relationships</a:t>
            </a:r>
          </a:p>
        </p:txBody>
      </p:sp>
      <p:sp>
        <p:nvSpPr>
          <p:cNvPr id="3" name="Content Placeholder 2"/>
          <p:cNvSpPr>
            <a:spLocks noGrp="1"/>
          </p:cNvSpPr>
          <p:nvPr>
            <p:ph idx="1"/>
          </p:nvPr>
        </p:nvSpPr>
        <p:spPr>
          <a:xfrm>
            <a:off x="319176" y="2274524"/>
            <a:ext cx="11697419" cy="2746049"/>
          </a:xfrm>
        </p:spPr>
        <p:txBody>
          <a:bodyPr/>
          <a:lstStyle/>
          <a:p>
            <a:r>
              <a:rPr lang="en-US" b="1" dirty="0"/>
              <a:t>Consider yourself-</a:t>
            </a:r>
            <a:r>
              <a:rPr lang="en-US" dirty="0"/>
              <a:t>  Being comfortable with who you are before you focus on someone else.</a:t>
            </a:r>
          </a:p>
          <a:p>
            <a:r>
              <a:rPr lang="en-US" b="1" dirty="0"/>
              <a:t>Chemistry-</a:t>
            </a:r>
            <a:r>
              <a:rPr lang="en-US" dirty="0"/>
              <a:t>Being attracted to another person.</a:t>
            </a:r>
          </a:p>
          <a:p>
            <a:r>
              <a:rPr lang="en-US" b="1" dirty="0"/>
              <a:t>Compatibility-</a:t>
            </a:r>
            <a:r>
              <a:rPr lang="en-US" dirty="0"/>
              <a:t>Sharing things in common.</a:t>
            </a:r>
          </a:p>
          <a:p>
            <a:r>
              <a:rPr lang="en-US" b="1" dirty="0"/>
              <a:t>Character-</a:t>
            </a:r>
            <a:r>
              <a:rPr lang="en-US" dirty="0"/>
              <a:t>Getting to know who they really are.</a:t>
            </a:r>
          </a:p>
          <a:p>
            <a:r>
              <a:rPr lang="en-US" b="1" dirty="0"/>
              <a:t>Commitment-</a:t>
            </a:r>
            <a:r>
              <a:rPr lang="en-US" dirty="0"/>
              <a:t>To the well being of another person.</a:t>
            </a:r>
            <a:endParaRPr lang="en-US" b="1" dirty="0"/>
          </a:p>
        </p:txBody>
      </p:sp>
    </p:spTree>
    <p:extLst>
      <p:ext uri="{BB962C8B-B14F-4D97-AF65-F5344CB8AC3E}">
        <p14:creationId xmlns:p14="http://schemas.microsoft.com/office/powerpoint/2010/main" val="28058862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Refusal Skills</a:t>
            </a:r>
          </a:p>
        </p:txBody>
      </p:sp>
      <p:sp>
        <p:nvSpPr>
          <p:cNvPr id="3" name="Content Placeholder 2"/>
          <p:cNvSpPr>
            <a:spLocks noGrp="1"/>
          </p:cNvSpPr>
          <p:nvPr>
            <p:ph idx="1"/>
          </p:nvPr>
        </p:nvSpPr>
        <p:spPr/>
        <p:txBody>
          <a:bodyPr/>
          <a:lstStyle/>
          <a:p>
            <a:r>
              <a:rPr lang="en-US" dirty="0"/>
              <a:t>Reasons to remain abstinent</a:t>
            </a:r>
          </a:p>
          <a:p>
            <a:pPr lvl="1"/>
            <a:r>
              <a:rPr lang="en-US" dirty="0"/>
              <a:t>Want to eliminate the risk of STD’s and pregnancy.</a:t>
            </a:r>
          </a:p>
          <a:p>
            <a:pPr lvl="1"/>
            <a:r>
              <a:rPr lang="en-US" dirty="0"/>
              <a:t>Want to accomplish goals and not be sidetracked.</a:t>
            </a:r>
          </a:p>
          <a:p>
            <a:pPr lvl="1"/>
            <a:r>
              <a:rPr lang="en-US" dirty="0"/>
              <a:t>Want to save themselves for their future spouse.</a:t>
            </a:r>
          </a:p>
          <a:p>
            <a:r>
              <a:rPr lang="en-US" dirty="0"/>
              <a:t>Barriers that can interfere with your ability to maintain boundaries.</a:t>
            </a:r>
          </a:p>
          <a:p>
            <a:pPr lvl="1"/>
            <a:r>
              <a:rPr lang="en-US" dirty="0"/>
              <a:t>Alcohol and Drugs</a:t>
            </a:r>
          </a:p>
          <a:p>
            <a:pPr lvl="1"/>
            <a:r>
              <a:rPr lang="en-US" dirty="0"/>
              <a:t>Being alone with each other.</a:t>
            </a:r>
          </a:p>
          <a:p>
            <a:pPr lvl="1"/>
            <a:r>
              <a:rPr lang="en-US" dirty="0"/>
              <a:t>Pressure from partner or friends.</a:t>
            </a:r>
          </a:p>
        </p:txBody>
      </p:sp>
    </p:spTree>
    <p:extLst>
      <p:ext uri="{BB962C8B-B14F-4D97-AF65-F5344CB8AC3E}">
        <p14:creationId xmlns:p14="http://schemas.microsoft.com/office/powerpoint/2010/main" val="31609329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Refusal Skills</a:t>
            </a:r>
          </a:p>
        </p:txBody>
      </p:sp>
      <p:sp>
        <p:nvSpPr>
          <p:cNvPr id="3" name="Content Placeholder 2"/>
          <p:cNvSpPr>
            <a:spLocks noGrp="1"/>
          </p:cNvSpPr>
          <p:nvPr>
            <p:ph idx="1"/>
          </p:nvPr>
        </p:nvSpPr>
        <p:spPr/>
        <p:txBody>
          <a:bodyPr/>
          <a:lstStyle/>
          <a:p>
            <a:r>
              <a:rPr lang="en-US" b="1" dirty="0"/>
              <a:t>SET IT-</a:t>
            </a:r>
            <a:r>
              <a:rPr lang="en-US" dirty="0"/>
              <a:t>Establish boundaries at the beginning of a relationship.</a:t>
            </a:r>
          </a:p>
          <a:p>
            <a:r>
              <a:rPr lang="en-US" b="1" dirty="0"/>
              <a:t>SAY IT-</a:t>
            </a:r>
            <a:r>
              <a:rPr lang="en-US" dirty="0"/>
              <a:t>Give a verbal response.  Vocalize your boundaries and intentions to keep them.</a:t>
            </a:r>
          </a:p>
          <a:p>
            <a:r>
              <a:rPr lang="en-US" b="1" dirty="0"/>
              <a:t>SHOW IT-</a:t>
            </a:r>
            <a:r>
              <a:rPr lang="en-US" dirty="0"/>
              <a:t>Be assertive.  If somebody you are dating is not respecting your boundaries, let them know that you intend to keep those boundaries and if they continue to pressure you, you may have to choose to be assertive and end the relationship.</a:t>
            </a:r>
            <a:endParaRPr lang="en-US" b="1" dirty="0"/>
          </a:p>
        </p:txBody>
      </p:sp>
    </p:spTree>
    <p:extLst>
      <p:ext uri="{BB962C8B-B14F-4D97-AF65-F5344CB8AC3E}">
        <p14:creationId xmlns:p14="http://schemas.microsoft.com/office/powerpoint/2010/main" val="26003475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Refusal Skills Discussion</a:t>
            </a:r>
          </a:p>
        </p:txBody>
      </p:sp>
      <p:sp>
        <p:nvSpPr>
          <p:cNvPr id="3" name="Content Placeholder 2"/>
          <p:cNvSpPr>
            <a:spLocks noGrp="1"/>
          </p:cNvSpPr>
          <p:nvPr>
            <p:ph idx="1"/>
          </p:nvPr>
        </p:nvSpPr>
        <p:spPr/>
        <p:txBody>
          <a:bodyPr/>
          <a:lstStyle/>
          <a:p>
            <a:r>
              <a:rPr lang="en-US" dirty="0"/>
              <a:t>What is a strategy for resisting pressures to be sexually active?</a:t>
            </a:r>
          </a:p>
          <a:p>
            <a:endParaRPr lang="en-US" dirty="0"/>
          </a:p>
          <a:p>
            <a:r>
              <a:rPr lang="en-US" dirty="0"/>
              <a:t>Explain how you can refuse pressures to be sexually active and still maintain healthy relationships.</a:t>
            </a:r>
          </a:p>
        </p:txBody>
      </p:sp>
    </p:spTree>
    <p:extLst>
      <p:ext uri="{BB962C8B-B14F-4D97-AF65-F5344CB8AC3E}">
        <p14:creationId xmlns:p14="http://schemas.microsoft.com/office/powerpoint/2010/main" val="33883372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Babies</a:t>
            </a:r>
          </a:p>
        </p:txBody>
      </p:sp>
      <p:sp>
        <p:nvSpPr>
          <p:cNvPr id="3" name="Content Placeholder 2"/>
          <p:cNvSpPr>
            <a:spLocks noGrp="1"/>
          </p:cNvSpPr>
          <p:nvPr>
            <p:ph idx="1"/>
          </p:nvPr>
        </p:nvSpPr>
        <p:spPr>
          <a:xfrm>
            <a:off x="465825" y="2015732"/>
            <a:ext cx="11438627" cy="3450613"/>
          </a:xfrm>
        </p:spPr>
        <p:txBody>
          <a:bodyPr>
            <a:normAutofit/>
          </a:bodyPr>
          <a:lstStyle/>
          <a:p>
            <a:r>
              <a:rPr lang="en-US" dirty="0"/>
              <a:t>The annual cost of raising a baby when our curriculum was written was $7,300 a year.  Now, it is estimated that parents spend, on average, $233,610 between when a child is born and they turn 17.</a:t>
            </a:r>
          </a:p>
          <a:p>
            <a:pPr marL="0" indent="0" algn="ctr">
              <a:buNone/>
            </a:pPr>
            <a:r>
              <a:rPr lang="en-US" b="1" dirty="0"/>
              <a:t>Discussion</a:t>
            </a:r>
          </a:p>
          <a:p>
            <a:r>
              <a:rPr lang="en-US" b="1" dirty="0"/>
              <a:t>How does teenage pregnancy usually effect the teenage relationship?</a:t>
            </a:r>
          </a:p>
          <a:p>
            <a:r>
              <a:rPr lang="en-US" b="1" dirty="0"/>
              <a:t>How does teenage pregnancy effect the parent’s ability to pursue their goals?</a:t>
            </a:r>
          </a:p>
          <a:p>
            <a:r>
              <a:rPr lang="en-US" b="1" dirty="0"/>
              <a:t>What is the only 100% way to ensure that you are free from the risks of STD’s, pregnancy, and negative emotional consequences associated with premarital sex?</a:t>
            </a:r>
          </a:p>
        </p:txBody>
      </p:sp>
    </p:spTree>
    <p:extLst>
      <p:ext uri="{BB962C8B-B14F-4D97-AF65-F5344CB8AC3E}">
        <p14:creationId xmlns:p14="http://schemas.microsoft.com/office/powerpoint/2010/main" val="1714968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Desirable Character Traits Defined</a:t>
            </a:r>
          </a:p>
        </p:txBody>
      </p:sp>
      <p:sp>
        <p:nvSpPr>
          <p:cNvPr id="3" name="Content Placeholder 2"/>
          <p:cNvSpPr>
            <a:spLocks noGrp="1"/>
          </p:cNvSpPr>
          <p:nvPr>
            <p:ph idx="1"/>
          </p:nvPr>
        </p:nvSpPr>
        <p:spPr/>
        <p:txBody>
          <a:bodyPr>
            <a:normAutofit lnSpcReduction="10000"/>
          </a:bodyPr>
          <a:lstStyle/>
          <a:p>
            <a:r>
              <a:rPr lang="en-US" dirty="0"/>
              <a:t>Goal-Something you desire in the future and are willing to work towards in the present.</a:t>
            </a:r>
          </a:p>
          <a:p>
            <a:r>
              <a:rPr lang="en-US" dirty="0"/>
              <a:t>Determination-The unwavering firmness in character and action that empowers a person to reach goals despite the challenges and difficulties.</a:t>
            </a:r>
          </a:p>
          <a:p>
            <a:r>
              <a:rPr lang="en-US" dirty="0"/>
              <a:t>Wisdom-The ability, developed through experience, insight and reflection, to detect truth and exercise good judgment.</a:t>
            </a:r>
          </a:p>
          <a:p>
            <a:r>
              <a:rPr lang="en-US" dirty="0"/>
              <a:t>Responsibility-Being accountable for your actions.</a:t>
            </a:r>
          </a:p>
          <a:p>
            <a:r>
              <a:rPr lang="en-US" dirty="0"/>
              <a:t>Honesty-Being truthful and genuine with other people.</a:t>
            </a:r>
          </a:p>
          <a:p>
            <a:endParaRPr lang="en-US" dirty="0"/>
          </a:p>
        </p:txBody>
      </p:sp>
    </p:spTree>
    <p:extLst>
      <p:ext uri="{BB962C8B-B14F-4D97-AF65-F5344CB8AC3E}">
        <p14:creationId xmlns:p14="http://schemas.microsoft.com/office/powerpoint/2010/main" val="1058349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Desirable Character Traits Defined</a:t>
            </a:r>
          </a:p>
        </p:txBody>
      </p:sp>
      <p:sp>
        <p:nvSpPr>
          <p:cNvPr id="3" name="Content Placeholder 2"/>
          <p:cNvSpPr>
            <a:spLocks noGrp="1"/>
          </p:cNvSpPr>
          <p:nvPr>
            <p:ph idx="1"/>
          </p:nvPr>
        </p:nvSpPr>
        <p:spPr/>
        <p:txBody>
          <a:bodyPr>
            <a:normAutofit fontScale="85000" lnSpcReduction="10000"/>
          </a:bodyPr>
          <a:lstStyle/>
          <a:p>
            <a:r>
              <a:rPr lang="en-US" dirty="0"/>
              <a:t>Self-Respect-Valuing yourself as a person and treating yourself accordingly.</a:t>
            </a:r>
          </a:p>
          <a:p>
            <a:r>
              <a:rPr lang="en-US" dirty="0"/>
              <a:t>Abstinence-Making an informed decision not to participate in at-risk sexual behaviors.</a:t>
            </a:r>
          </a:p>
          <a:p>
            <a:r>
              <a:rPr lang="en-US" dirty="0"/>
              <a:t>Self-Discipline-A personal decision to do (or not to do) something in order to reach a goal.</a:t>
            </a:r>
          </a:p>
          <a:p>
            <a:r>
              <a:rPr lang="en-US" dirty="0"/>
              <a:t>Courage-doesn’t mean not having fear.  Courage requires that brave acts be carried out even in the face of fear.  Taking a stand that some of your friends might disagree with, or even ridicule, requires courage.  Courageous people demonstrate their convictions and beliefs through their actions.</a:t>
            </a:r>
          </a:p>
          <a:p>
            <a:r>
              <a:rPr lang="en-US" dirty="0"/>
              <a:t>Boundaries-a line that marks the limits of an area; a dividing line.  In relationships, it is important to set boundaries at the beginning of a relationship.</a:t>
            </a:r>
          </a:p>
          <a:p>
            <a:endParaRPr lang="en-US" dirty="0"/>
          </a:p>
          <a:p>
            <a:endParaRPr lang="en-US" dirty="0"/>
          </a:p>
        </p:txBody>
      </p:sp>
    </p:spTree>
    <p:extLst>
      <p:ext uri="{BB962C8B-B14F-4D97-AF65-F5344CB8AC3E}">
        <p14:creationId xmlns:p14="http://schemas.microsoft.com/office/powerpoint/2010/main" val="34717302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Risky Sexual Behavior</a:t>
            </a:r>
          </a:p>
        </p:txBody>
      </p:sp>
      <p:sp>
        <p:nvSpPr>
          <p:cNvPr id="3" name="Content Placeholder 2"/>
          <p:cNvSpPr>
            <a:spLocks noGrp="1"/>
          </p:cNvSpPr>
          <p:nvPr>
            <p:ph idx="1"/>
          </p:nvPr>
        </p:nvSpPr>
        <p:spPr/>
        <p:txBody>
          <a:bodyPr>
            <a:normAutofit lnSpcReduction="10000"/>
          </a:bodyPr>
          <a:lstStyle/>
          <a:p>
            <a:r>
              <a:rPr lang="en-US" b="1" dirty="0"/>
              <a:t>Risky</a:t>
            </a:r>
            <a:r>
              <a:rPr lang="en-US" dirty="0"/>
              <a:t> </a:t>
            </a:r>
            <a:r>
              <a:rPr lang="en-US" dirty="0" err="1"/>
              <a:t>behaviours</a:t>
            </a:r>
            <a:r>
              <a:rPr lang="en-US" dirty="0"/>
              <a:t> are those that potentially expose people to harm, or significant </a:t>
            </a:r>
            <a:r>
              <a:rPr lang="en-US" b="1" dirty="0"/>
              <a:t>risk</a:t>
            </a:r>
            <a:r>
              <a:rPr lang="en-US" dirty="0"/>
              <a:t> of harm which will prevent them reaching their potential. </a:t>
            </a:r>
          </a:p>
          <a:p>
            <a:r>
              <a:rPr lang="en-US" dirty="0"/>
              <a:t>Risky sexual behaviors include sexual intercourse, oral sex, anal sex, and mutual masturbation (touching in the genital area, which can transmit some STD’s).</a:t>
            </a:r>
          </a:p>
          <a:p>
            <a:pPr marL="0" indent="0" algn="ctr">
              <a:buNone/>
            </a:pPr>
            <a:r>
              <a:rPr lang="en-US" b="1" u="sng" dirty="0"/>
              <a:t>Discussion</a:t>
            </a:r>
          </a:p>
          <a:p>
            <a:pPr marL="0" indent="0">
              <a:buNone/>
            </a:pPr>
            <a:r>
              <a:rPr lang="en-US" dirty="0"/>
              <a:t>How can substance abuse effect an individual’s decision making with regards to risky sexual behavior?</a:t>
            </a:r>
          </a:p>
          <a:p>
            <a:pPr marL="0" indent="0">
              <a:buNone/>
            </a:pPr>
            <a:r>
              <a:rPr lang="en-US" dirty="0"/>
              <a:t>What are some consequences, both physical and emotional, of premarital sex?</a:t>
            </a:r>
          </a:p>
        </p:txBody>
      </p:sp>
    </p:spTree>
    <p:extLst>
      <p:ext uri="{BB962C8B-B14F-4D97-AF65-F5344CB8AC3E}">
        <p14:creationId xmlns:p14="http://schemas.microsoft.com/office/powerpoint/2010/main" val="31468678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Sexually Transmitted Diseases (STD’s)</a:t>
            </a:r>
          </a:p>
        </p:txBody>
      </p:sp>
      <p:sp>
        <p:nvSpPr>
          <p:cNvPr id="3" name="Content Placeholder 2"/>
          <p:cNvSpPr>
            <a:spLocks noGrp="1"/>
          </p:cNvSpPr>
          <p:nvPr>
            <p:ph idx="1"/>
          </p:nvPr>
        </p:nvSpPr>
        <p:spPr>
          <a:xfrm>
            <a:off x="1534696" y="2015732"/>
            <a:ext cx="9520158" cy="4005506"/>
          </a:xfrm>
        </p:spPr>
        <p:txBody>
          <a:bodyPr>
            <a:normAutofit lnSpcReduction="10000"/>
          </a:bodyPr>
          <a:lstStyle/>
          <a:p>
            <a:r>
              <a:rPr lang="en-US" dirty="0"/>
              <a:t>Five Forms of Contraception</a:t>
            </a:r>
          </a:p>
          <a:p>
            <a:pPr marL="800100" lvl="1" indent="-342900">
              <a:buAutoNum type="arabicPeriod"/>
            </a:pPr>
            <a:r>
              <a:rPr lang="en-US" dirty="0"/>
              <a:t>Condom			Failure Rate of 15%</a:t>
            </a:r>
          </a:p>
          <a:p>
            <a:pPr marL="800100" lvl="1" indent="-342900">
              <a:buAutoNum type="arabicPeriod"/>
            </a:pPr>
            <a:r>
              <a:rPr lang="en-US" dirty="0"/>
              <a:t>Birth Control Pill		Failure Rate-8%</a:t>
            </a:r>
          </a:p>
          <a:p>
            <a:pPr marL="800100" lvl="1" indent="-342900">
              <a:buAutoNum type="arabicPeriod"/>
            </a:pPr>
            <a:r>
              <a:rPr lang="en-US" dirty="0"/>
              <a:t>Depo-Provera		Failure Rate-3%</a:t>
            </a:r>
          </a:p>
          <a:p>
            <a:pPr marL="800100" lvl="1" indent="-342900">
              <a:buAutoNum type="arabicPeriod"/>
            </a:pPr>
            <a:r>
              <a:rPr lang="en-US" dirty="0"/>
              <a:t>IUD			Failure Rate-&lt;1%</a:t>
            </a:r>
          </a:p>
          <a:p>
            <a:pPr marL="800100" lvl="1" indent="-342900">
              <a:buAutoNum type="arabicPeriod"/>
            </a:pPr>
            <a:r>
              <a:rPr lang="en-US" dirty="0"/>
              <a:t>Abstinence		Failure Rate-0%</a:t>
            </a:r>
          </a:p>
          <a:p>
            <a:r>
              <a:rPr lang="en-US" dirty="0"/>
              <a:t>Other than abstinence, condom usage is the most effective against the spread of HIV.</a:t>
            </a:r>
          </a:p>
          <a:p>
            <a:r>
              <a:rPr lang="en-US" dirty="0"/>
              <a:t>Bacterial and Parasitic STD’s can be cured by antibiotics.  Viral STD’s cannot be cured, but the symptoms can be treated.</a:t>
            </a:r>
          </a:p>
          <a:p>
            <a:endParaRPr lang="en-US" dirty="0"/>
          </a:p>
          <a:p>
            <a:pPr marL="457200" lvl="1" indent="0">
              <a:buNone/>
            </a:pPr>
            <a:endParaRPr lang="en-US" dirty="0"/>
          </a:p>
        </p:txBody>
      </p:sp>
    </p:spTree>
    <p:extLst>
      <p:ext uri="{BB962C8B-B14F-4D97-AF65-F5344CB8AC3E}">
        <p14:creationId xmlns:p14="http://schemas.microsoft.com/office/powerpoint/2010/main" val="3086912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Chlamydia</a:t>
            </a:r>
          </a:p>
        </p:txBody>
      </p:sp>
      <p:sp>
        <p:nvSpPr>
          <p:cNvPr id="3" name="Content Placeholder 2"/>
          <p:cNvSpPr>
            <a:spLocks noGrp="1"/>
          </p:cNvSpPr>
          <p:nvPr>
            <p:ph idx="1"/>
          </p:nvPr>
        </p:nvSpPr>
        <p:spPr/>
        <p:txBody>
          <a:bodyPr>
            <a:normAutofit fontScale="92500" lnSpcReduction="10000"/>
          </a:bodyPr>
          <a:lstStyle/>
          <a:p>
            <a:r>
              <a:rPr lang="en-US" dirty="0"/>
              <a:t>Bacterial STD, infecting 3 million people in the USA each year, including 1.5 million young people 15-24.  </a:t>
            </a:r>
          </a:p>
          <a:p>
            <a:r>
              <a:rPr lang="en-US" dirty="0"/>
              <a:t>75% of women and 50% of men have no symptoms.  If symptoms are present they may include abnormal discharges or a burning sensation when urinating.  </a:t>
            </a:r>
          </a:p>
          <a:p>
            <a:r>
              <a:rPr lang="en-US" dirty="0"/>
              <a:t>It can be cured by antibiotics, but if left untreated, it can have serious consequences.  Up to 40% of women with untreated chlamydia develop PID and 1 out of 5 of those women will become infertile.</a:t>
            </a:r>
          </a:p>
          <a:p>
            <a:r>
              <a:rPr lang="en-US" dirty="0"/>
              <a:t>Transmitted to either partner through vaginal, anal or oral sex and is diagnosed by lab tests.</a:t>
            </a:r>
          </a:p>
        </p:txBody>
      </p:sp>
    </p:spTree>
    <p:extLst>
      <p:ext uri="{BB962C8B-B14F-4D97-AF65-F5344CB8AC3E}">
        <p14:creationId xmlns:p14="http://schemas.microsoft.com/office/powerpoint/2010/main" val="17093583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Genital Herpes</a:t>
            </a:r>
          </a:p>
        </p:txBody>
      </p:sp>
      <p:sp>
        <p:nvSpPr>
          <p:cNvPr id="3" name="Content Placeholder 2"/>
          <p:cNvSpPr>
            <a:spLocks noGrp="1"/>
          </p:cNvSpPr>
          <p:nvPr>
            <p:ph idx="1"/>
          </p:nvPr>
        </p:nvSpPr>
        <p:spPr/>
        <p:txBody>
          <a:bodyPr/>
          <a:lstStyle/>
          <a:p>
            <a:r>
              <a:rPr lang="en-US" dirty="0"/>
              <a:t>Viral STD that infects 1 million people each year in the USA.  Over 45 million people are currently infected.</a:t>
            </a:r>
          </a:p>
          <a:p>
            <a:r>
              <a:rPr lang="en-US" dirty="0"/>
              <a:t>Over 90% of people who tested positive for it did not know they had it.  Once infected, you have it for LIFE.</a:t>
            </a:r>
          </a:p>
          <a:p>
            <a:r>
              <a:rPr lang="en-US" dirty="0"/>
              <a:t>Typical symptoms are painful, recurring blisters or sores on or around the genitals or rectum.</a:t>
            </a:r>
          </a:p>
          <a:p>
            <a:r>
              <a:rPr lang="en-US" dirty="0"/>
              <a:t>Transmitted through vaginal, anal, and oral sex and can be diagnosed by visual inspection if blisters or sores are present.</a:t>
            </a:r>
          </a:p>
        </p:txBody>
      </p:sp>
    </p:spTree>
    <p:extLst>
      <p:ext uri="{BB962C8B-B14F-4D97-AF65-F5344CB8AC3E}">
        <p14:creationId xmlns:p14="http://schemas.microsoft.com/office/powerpoint/2010/main" val="29217798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HPV</a:t>
            </a:r>
          </a:p>
        </p:txBody>
      </p:sp>
      <p:sp>
        <p:nvSpPr>
          <p:cNvPr id="3" name="Content Placeholder 2"/>
          <p:cNvSpPr>
            <a:spLocks noGrp="1"/>
          </p:cNvSpPr>
          <p:nvPr>
            <p:ph idx="1"/>
          </p:nvPr>
        </p:nvSpPr>
        <p:spPr>
          <a:xfrm>
            <a:off x="1259457" y="1853754"/>
            <a:ext cx="9795397" cy="4167484"/>
          </a:xfrm>
        </p:spPr>
        <p:txBody>
          <a:bodyPr>
            <a:noAutofit/>
          </a:bodyPr>
          <a:lstStyle/>
          <a:p>
            <a:r>
              <a:rPr lang="en-US" sz="1800" dirty="0"/>
              <a:t>Human Papilloma Virus infects 5.5 million people each year, including 4.6 million people age 15-24. </a:t>
            </a:r>
          </a:p>
          <a:p>
            <a:r>
              <a:rPr lang="en-US" sz="1800" dirty="0"/>
              <a:t>At least 50% of sexually active men and women acquire HPV at some point in their lives.</a:t>
            </a:r>
          </a:p>
          <a:p>
            <a:r>
              <a:rPr lang="en-US" sz="1800" dirty="0"/>
              <a:t>30 types that can affect the genital area.  Some low risk types cause genital warts, which can be treated and cured. </a:t>
            </a:r>
          </a:p>
          <a:p>
            <a:r>
              <a:rPr lang="en-US" sz="1800" dirty="0"/>
              <a:t>High risk types can cause cervical, penile, and anal cancer.  Over 90% of cervical cancer is caused by HPV.  12,000 women are diagnosed each year and 4,000 die each year from cervical cancer.  </a:t>
            </a:r>
          </a:p>
          <a:p>
            <a:r>
              <a:rPr lang="en-US" sz="1800" dirty="0"/>
              <a:t>There is no cure.  It is transmitted through vaginal, anal, and oral sex.</a:t>
            </a:r>
          </a:p>
          <a:p>
            <a:r>
              <a:rPr lang="en-US" sz="1800" dirty="0"/>
              <a:t>Students should talk with their parents and doctors about a new vaccine for HPV that exists.</a:t>
            </a:r>
          </a:p>
        </p:txBody>
      </p:sp>
    </p:spTree>
    <p:extLst>
      <p:ext uri="{BB962C8B-B14F-4D97-AF65-F5344CB8AC3E}">
        <p14:creationId xmlns:p14="http://schemas.microsoft.com/office/powerpoint/2010/main" val="16021710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Gonorrhea</a:t>
            </a:r>
          </a:p>
        </p:txBody>
      </p:sp>
      <p:sp>
        <p:nvSpPr>
          <p:cNvPr id="3" name="Content Placeholder 2"/>
          <p:cNvSpPr>
            <a:spLocks noGrp="1"/>
          </p:cNvSpPr>
          <p:nvPr>
            <p:ph idx="1"/>
          </p:nvPr>
        </p:nvSpPr>
        <p:spPr/>
        <p:txBody>
          <a:bodyPr/>
          <a:lstStyle/>
          <a:p>
            <a:r>
              <a:rPr lang="en-US" dirty="0"/>
              <a:t>Bacterial STD infecting 650,000 each year.</a:t>
            </a:r>
          </a:p>
          <a:p>
            <a:r>
              <a:rPr lang="en-US" dirty="0"/>
              <a:t>Many have no symptoms, but if present, symptoms include a burning sensation when urinating or abnormal discharges.  In women, symptoms may be mild and mistaken for a vaginal infection.</a:t>
            </a:r>
          </a:p>
          <a:p>
            <a:r>
              <a:rPr lang="en-US" dirty="0"/>
              <a:t>Diagnosed by lab tests and cured with antibiotics, but remains a common cause of PID, which can lead to infertility and life-threatening ectopic pregnancies.</a:t>
            </a:r>
          </a:p>
          <a:p>
            <a:r>
              <a:rPr lang="en-US" dirty="0"/>
              <a:t>Can be transmitted through vaginal, anal, and oral sex.</a:t>
            </a:r>
          </a:p>
        </p:txBody>
      </p:sp>
    </p:spTree>
    <p:extLst>
      <p:ext uri="{BB962C8B-B14F-4D97-AF65-F5344CB8AC3E}">
        <p14:creationId xmlns:p14="http://schemas.microsoft.com/office/powerpoint/2010/main" val="4016044303"/>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Gallery">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docProps/app.xml><?xml version="1.0" encoding="utf-8"?>
<Properties xmlns="http://schemas.openxmlformats.org/officeDocument/2006/extended-properties" xmlns:vt="http://schemas.openxmlformats.org/officeDocument/2006/docPropsVTypes">
  <Template>TM10001114[[fn=Gallery]]</Template>
  <TotalTime>300</TotalTime>
  <Words>1208</Words>
  <Application>Microsoft Office PowerPoint</Application>
  <PresentationFormat>Widescreen</PresentationFormat>
  <Paragraphs>96</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Palatino Linotype</vt:lpstr>
      <vt:lpstr>Gallery</vt:lpstr>
      <vt:lpstr>Choosing the Best Journey</vt:lpstr>
      <vt:lpstr>Desirable Character Traits Defined</vt:lpstr>
      <vt:lpstr>Desirable Character Traits Defined</vt:lpstr>
      <vt:lpstr>Risky Sexual Behavior</vt:lpstr>
      <vt:lpstr>Sexually Transmitted Diseases (STD’s)</vt:lpstr>
      <vt:lpstr>Chlamydia</vt:lpstr>
      <vt:lpstr>Genital Herpes</vt:lpstr>
      <vt:lpstr>HPV</vt:lpstr>
      <vt:lpstr>Gonorrhea</vt:lpstr>
      <vt:lpstr>HIV/AIDS</vt:lpstr>
      <vt:lpstr>Pelvic Inflammatory Disease (PID)</vt:lpstr>
      <vt:lpstr>Developing Healthy Relationships</vt:lpstr>
      <vt:lpstr>The 5 C’s to Developing Healthy Relationships</vt:lpstr>
      <vt:lpstr>Refusal Skills</vt:lpstr>
      <vt:lpstr>Refusal Skills</vt:lpstr>
      <vt:lpstr>Refusal Skills Discussion</vt:lpstr>
      <vt:lpstr>Babies</vt:lpstr>
    </vt:vector>
  </TitlesOfParts>
  <Company>Cobb County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Healthy</dc:title>
  <dc:creator>Jeffrey Wishon</dc:creator>
  <cp:lastModifiedBy>Jeffrey Wishon</cp:lastModifiedBy>
  <cp:revision>15</cp:revision>
  <dcterms:created xsi:type="dcterms:W3CDTF">2018-12-10T13:15:02Z</dcterms:created>
  <dcterms:modified xsi:type="dcterms:W3CDTF">2020-05-04T11:52:00Z</dcterms:modified>
</cp:coreProperties>
</file>