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73" r:id="rId22"/>
    <p:sldId id="274" r:id="rId23"/>
    <p:sldId id="275" r:id="rId24"/>
    <p:sldId id="276" r:id="rId25"/>
    <p:sldId id="277" r:id="rId26"/>
    <p:sldId id="279" r:id="rId27"/>
    <p:sldId id="278" r:id="rId28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1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114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6C143-33D4-4BFF-BBB0-CE092783602B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98950"/>
            <a:ext cx="5661025" cy="4073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59F41-E24A-486F-A5CE-44F8962EA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2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4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10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49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66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0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01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46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0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1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6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0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8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E2D045D-A25D-4A2E-BCFC-BA61B7CFD504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5D00D5-5AFA-4B1C-960C-EDDBF3FD78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Illegal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High – intense feeling of well-being followed by a crash </a:t>
            </a:r>
          </a:p>
          <a:p>
            <a:r>
              <a:rPr lang="en-US" dirty="0" smtClean="0"/>
              <a:t>Increases risks of cancer from smoking</a:t>
            </a:r>
          </a:p>
          <a:p>
            <a:r>
              <a:rPr lang="en-US" dirty="0" smtClean="0"/>
              <a:t>Weakened immune system</a:t>
            </a:r>
          </a:p>
          <a:p>
            <a:r>
              <a:rPr lang="en-US" dirty="0" smtClean="0"/>
              <a:t>Hallucinations and paranoia</a:t>
            </a:r>
          </a:p>
          <a:p>
            <a:r>
              <a:rPr lang="en-US" dirty="0" smtClean="0"/>
              <a:t>Impaired short-term memory</a:t>
            </a:r>
          </a:p>
          <a:p>
            <a:r>
              <a:rPr lang="en-US" dirty="0" smtClean="0"/>
              <a:t>Impaired reaction time</a:t>
            </a:r>
          </a:p>
          <a:p>
            <a:r>
              <a:rPr lang="en-US" dirty="0" smtClean="0"/>
              <a:t>Impaired concentration </a:t>
            </a:r>
          </a:p>
          <a:p>
            <a:r>
              <a:rPr lang="en-US" dirty="0" smtClean="0"/>
              <a:t>Impaired coordination</a:t>
            </a:r>
          </a:p>
          <a:p>
            <a:r>
              <a:rPr lang="en-US" dirty="0" smtClean="0"/>
              <a:t>Increase appetite</a:t>
            </a:r>
          </a:p>
          <a:p>
            <a:r>
              <a:rPr lang="en-US" dirty="0" smtClean="0"/>
              <a:t>Increased risk of birth defects or still birth</a:t>
            </a:r>
          </a:p>
          <a:p>
            <a:r>
              <a:rPr lang="en-US" dirty="0" smtClean="0"/>
              <a:t>Risk of infertility in females</a:t>
            </a:r>
          </a:p>
          <a:p>
            <a:r>
              <a:rPr lang="en-US" dirty="0" smtClean="0"/>
              <a:t>Lowered sperm count and testosterone levels in males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Effects of Marijuana on the body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41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777753" cy="46096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Substances whose fumes are sniffed or inhaled to get an effect</a:t>
            </a:r>
          </a:p>
          <a:p>
            <a:r>
              <a:rPr lang="en-US" dirty="0" smtClean="0"/>
              <a:t>Include:  solvents, glues, aerosols, paint, varnishes, gasoline</a:t>
            </a:r>
          </a:p>
          <a:p>
            <a:r>
              <a:rPr lang="en-US" dirty="0" smtClean="0"/>
              <a:t>Causes a glassy stare, slurred speech, impaired judgment, nausea, coughing, nosebleeds, fatigue, and lack of coordination</a:t>
            </a:r>
          </a:p>
          <a:p>
            <a:r>
              <a:rPr lang="en-US" dirty="0" smtClean="0"/>
              <a:t>Can cause permanent brain, liver and kidney damage, paralysis, cardiac arrest</a:t>
            </a:r>
          </a:p>
          <a:p>
            <a:r>
              <a:rPr lang="en-US" dirty="0" smtClean="0"/>
              <a:t>Can be fatal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Inhalants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78" y="2667000"/>
            <a:ext cx="2380557" cy="333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2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057401"/>
            <a:ext cx="8139952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Synthetic substances similar to male sex hormones</a:t>
            </a:r>
          </a:p>
          <a:p>
            <a:r>
              <a:rPr lang="en-US" dirty="0" smtClean="0"/>
              <a:t>Sometimes prescribed for medical reasons</a:t>
            </a:r>
          </a:p>
          <a:p>
            <a:r>
              <a:rPr lang="en-US" dirty="0" smtClean="0"/>
              <a:t>Non-medical use is illegal</a:t>
            </a:r>
          </a:p>
          <a:p>
            <a:r>
              <a:rPr lang="en-US" dirty="0" smtClean="0"/>
              <a:t>Using results in:</a:t>
            </a:r>
          </a:p>
          <a:p>
            <a:pPr lvl="1"/>
            <a:r>
              <a:rPr lang="en-US" dirty="0" smtClean="0"/>
              <a:t>Unnatural muscle growth and increased muscular strength when combined with physical conditioning</a:t>
            </a:r>
          </a:p>
          <a:p>
            <a:pPr lvl="1"/>
            <a:r>
              <a:rPr lang="en-US" dirty="0" smtClean="0"/>
              <a:t>Weight gain</a:t>
            </a:r>
          </a:p>
          <a:p>
            <a:pPr lvl="1"/>
            <a:r>
              <a:rPr lang="en-US" dirty="0" smtClean="0"/>
              <a:t>Acne</a:t>
            </a:r>
          </a:p>
          <a:p>
            <a:pPr lvl="1"/>
            <a:r>
              <a:rPr lang="en-US" dirty="0" smtClean="0"/>
              <a:t>High blood pressure</a:t>
            </a:r>
          </a:p>
          <a:p>
            <a:pPr lvl="1"/>
            <a:r>
              <a:rPr lang="en-US" dirty="0" smtClean="0"/>
              <a:t>Liver and kidney tumors</a:t>
            </a:r>
          </a:p>
          <a:p>
            <a:pPr lvl="1"/>
            <a:r>
              <a:rPr lang="en-US" dirty="0" smtClean="0"/>
              <a:t>Mood swings</a:t>
            </a:r>
          </a:p>
          <a:p>
            <a:pPr lvl="1"/>
            <a:r>
              <a:rPr lang="en-US" dirty="0" smtClean="0"/>
              <a:t>Violent behaviors</a:t>
            </a:r>
          </a:p>
          <a:p>
            <a:pPr lvl="1"/>
            <a:r>
              <a:rPr lang="en-US" dirty="0" smtClean="0"/>
              <a:t>Paranoia</a:t>
            </a:r>
          </a:p>
          <a:p>
            <a:pPr lvl="1"/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Anabolic steroids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590800" cy="229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406153" cy="4304853"/>
          </a:xfrm>
        </p:spPr>
        <p:txBody>
          <a:bodyPr/>
          <a:lstStyle/>
          <a:p>
            <a:r>
              <a:rPr lang="en-US" dirty="0" smtClean="0"/>
              <a:t>Shrinking testicles</a:t>
            </a:r>
          </a:p>
          <a:p>
            <a:r>
              <a:rPr lang="en-US" dirty="0" smtClean="0"/>
              <a:t>Reduced sperm count</a:t>
            </a:r>
          </a:p>
          <a:p>
            <a:r>
              <a:rPr lang="en-US" dirty="0" smtClean="0"/>
              <a:t>Baldness</a:t>
            </a:r>
          </a:p>
          <a:p>
            <a:r>
              <a:rPr lang="en-US" dirty="0" smtClean="0"/>
              <a:t>Development of breasts</a:t>
            </a:r>
          </a:p>
          <a:p>
            <a:r>
              <a:rPr lang="en-US" dirty="0" smtClean="0"/>
              <a:t>Increased risk of prostate cancer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 effects on males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455581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6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3186953" cy="4152453"/>
          </a:xfrm>
        </p:spPr>
        <p:txBody>
          <a:bodyPr/>
          <a:lstStyle/>
          <a:p>
            <a:r>
              <a:rPr lang="en-US" dirty="0" smtClean="0"/>
              <a:t>Facial hair</a:t>
            </a:r>
          </a:p>
          <a:p>
            <a:r>
              <a:rPr lang="en-US" dirty="0" smtClean="0"/>
              <a:t>Baldness</a:t>
            </a:r>
          </a:p>
          <a:p>
            <a:r>
              <a:rPr lang="en-US" dirty="0" smtClean="0"/>
              <a:t>Changes in menstrual cycle</a:t>
            </a:r>
          </a:p>
          <a:p>
            <a:r>
              <a:rPr lang="en-US" dirty="0" smtClean="0"/>
              <a:t>Deepened voice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Steroid effects on females</a:t>
            </a:r>
            <a:endParaRPr lang="en-US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44958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005012"/>
            <a:ext cx="4800599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Chemicals that affect the central nervous system and alter the activity of the brain</a:t>
            </a:r>
          </a:p>
          <a:p>
            <a:r>
              <a:rPr lang="en-US" sz="2000" dirty="0" smtClean="0"/>
              <a:t>4 groups</a:t>
            </a:r>
          </a:p>
          <a:p>
            <a:pPr lvl="1"/>
            <a:r>
              <a:rPr lang="en-US" sz="2000" dirty="0" smtClean="0"/>
              <a:t>Stimulants – speeds up CNS</a:t>
            </a:r>
          </a:p>
          <a:p>
            <a:pPr lvl="1"/>
            <a:r>
              <a:rPr lang="en-US" sz="2000" dirty="0" smtClean="0"/>
              <a:t>Depressants – slows down CNS</a:t>
            </a:r>
          </a:p>
          <a:p>
            <a:pPr lvl="1"/>
            <a:r>
              <a:rPr lang="en-US" sz="2000" dirty="0" smtClean="0"/>
              <a:t>Opiates – narcotics, derived from opium plant, prescription pain medicine</a:t>
            </a:r>
          </a:p>
          <a:p>
            <a:pPr lvl="1"/>
            <a:r>
              <a:rPr lang="en-US" sz="2000" dirty="0" smtClean="0"/>
              <a:t>Hallucinogens – alters mood, thoughts, sense perception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Psychoactive Drugs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286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7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at concerts, dance clubs, and drug parties</a:t>
            </a:r>
          </a:p>
          <a:p>
            <a:r>
              <a:rPr lang="en-US" dirty="0" smtClean="0"/>
              <a:t>Can be slipped into food or drink without a person’s knowledge</a:t>
            </a:r>
          </a:p>
          <a:p>
            <a:r>
              <a:rPr lang="en-US" dirty="0" smtClean="0"/>
              <a:t>Most are designer drugs – synthetic drugs that imitate the effects of other drugs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Ecstasy (MDMA), Rohypnol, Meth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 Drugs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3434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Methamphetamine</a:t>
            </a:r>
          </a:p>
          <a:p>
            <a:r>
              <a:rPr lang="en-US" dirty="0" smtClean="0"/>
              <a:t>Cocaine</a:t>
            </a:r>
          </a:p>
          <a:p>
            <a:r>
              <a:rPr lang="en-US" dirty="0" smtClean="0"/>
              <a:t>Crack</a:t>
            </a:r>
          </a:p>
          <a:p>
            <a:endParaRPr lang="en-US" dirty="0"/>
          </a:p>
          <a:p>
            <a:r>
              <a:rPr lang="en-US" dirty="0" smtClean="0"/>
              <a:t>All three of these drugs are highly addictive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Stimulants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3604511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2952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6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9001"/>
            <a:ext cx="8077199" cy="63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28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Barbituates</a:t>
            </a:r>
            <a:endParaRPr lang="en-US" dirty="0" smtClean="0"/>
          </a:p>
          <a:p>
            <a:r>
              <a:rPr lang="en-US" dirty="0" smtClean="0"/>
              <a:t>GHB</a:t>
            </a:r>
          </a:p>
          <a:p>
            <a:r>
              <a:rPr lang="en-US" dirty="0" smtClean="0"/>
              <a:t>Rohypnol (</a:t>
            </a:r>
            <a:r>
              <a:rPr lang="en-US" dirty="0" err="1" smtClean="0"/>
              <a:t>roofies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Tranquilizers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Depressants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2387"/>
            <a:ext cx="2564959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1397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Substance abuse – any unnecessary or improper use of chemical substances for non-medical purposes</a:t>
            </a:r>
          </a:p>
          <a:p>
            <a:pPr lvl="1"/>
            <a:r>
              <a:rPr lang="en-US" dirty="0" smtClean="0"/>
              <a:t>Includes</a:t>
            </a:r>
          </a:p>
          <a:p>
            <a:pPr lvl="2"/>
            <a:r>
              <a:rPr lang="en-US" dirty="0" smtClean="0"/>
              <a:t>the use of illegal substances</a:t>
            </a:r>
          </a:p>
          <a:p>
            <a:pPr lvl="2"/>
            <a:r>
              <a:rPr lang="en-US" dirty="0" smtClean="0"/>
              <a:t>The misuse of legal substances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Illegal drugs – chemical substances that may not be lawfully manufactured, possessed, or sold</a:t>
            </a:r>
          </a:p>
          <a:p>
            <a:r>
              <a:rPr lang="en-US" dirty="0" smtClean="0"/>
              <a:t>Illicit drug use – crime of using, selling, or buying illegal drugs </a:t>
            </a:r>
          </a:p>
          <a:p>
            <a:r>
              <a:rPr lang="en-US" dirty="0" smtClean="0"/>
              <a:t>Drugs are especially damaging to a teenage brain that is still developing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Health Risks of Drug Use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32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Codein</a:t>
            </a:r>
            <a:endParaRPr lang="en-US" dirty="0" smtClean="0"/>
          </a:p>
          <a:p>
            <a:r>
              <a:rPr lang="en-US" dirty="0" smtClean="0"/>
              <a:t>Heroin</a:t>
            </a:r>
          </a:p>
          <a:p>
            <a:r>
              <a:rPr lang="en-US" dirty="0" smtClean="0"/>
              <a:t>Morphine</a:t>
            </a:r>
          </a:p>
          <a:p>
            <a:r>
              <a:rPr lang="en-US" dirty="0" smtClean="0"/>
              <a:t>Opium</a:t>
            </a:r>
          </a:p>
          <a:p>
            <a:r>
              <a:rPr lang="en-US" dirty="0" smtClean="0"/>
              <a:t>Oxycodone (</a:t>
            </a:r>
            <a:r>
              <a:rPr lang="en-US" dirty="0" err="1" smtClean="0"/>
              <a:t>oxycontin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Opiates are highly addictive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381000"/>
            <a:ext cx="1752600" cy="137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144487"/>
            <a:ext cx="1912031" cy="254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7435"/>
            <a:ext cx="1917093" cy="143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Ecstasy</a:t>
            </a:r>
          </a:p>
          <a:p>
            <a:r>
              <a:rPr lang="en-US" dirty="0" smtClean="0"/>
              <a:t>LSD</a:t>
            </a:r>
          </a:p>
          <a:p>
            <a:r>
              <a:rPr lang="en-US" dirty="0" smtClean="0"/>
              <a:t>Ketamine</a:t>
            </a:r>
          </a:p>
          <a:p>
            <a:r>
              <a:rPr lang="en-US" dirty="0" smtClean="0"/>
              <a:t>PCP</a:t>
            </a:r>
          </a:p>
          <a:p>
            <a:r>
              <a:rPr lang="en-US" dirty="0" smtClean="0"/>
              <a:t>Psilocybin (mushrooms)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Hallucinogens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2133600" cy="151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38158"/>
            <a:ext cx="1772594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5718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2057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friends who share the same attitude about drug use</a:t>
            </a:r>
          </a:p>
          <a:p>
            <a:r>
              <a:rPr lang="en-US" dirty="0" smtClean="0"/>
              <a:t>Participate in healthy alternatives to drug use like hobbies, sports, community organizations, school organizations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Drug-free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Drug-free school zones – penalties are more severe for violations</a:t>
            </a:r>
          </a:p>
          <a:p>
            <a:pPr lvl="1"/>
            <a:r>
              <a:rPr lang="en-US" dirty="0" smtClean="0"/>
              <a:t>Zero tolerance policies</a:t>
            </a:r>
          </a:p>
          <a:p>
            <a:pPr lvl="1"/>
            <a:r>
              <a:rPr lang="en-US" dirty="0" smtClean="0"/>
              <a:t>Drug dog visits</a:t>
            </a:r>
          </a:p>
          <a:p>
            <a:r>
              <a:rPr lang="en-US" dirty="0" smtClean="0"/>
              <a:t>Community efforts – neighborhood watch programs to patrol, monitor and report illegal drug activity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091953" cy="43810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Lies about drug use</a:t>
            </a:r>
          </a:p>
          <a:p>
            <a:r>
              <a:rPr lang="en-US" dirty="0" smtClean="0"/>
              <a:t>Withdraws from activities that were once considered important</a:t>
            </a:r>
          </a:p>
          <a:p>
            <a:r>
              <a:rPr lang="en-US" dirty="0" smtClean="0"/>
              <a:t>Rapid weight loss</a:t>
            </a:r>
          </a:p>
          <a:p>
            <a:r>
              <a:rPr lang="en-US" dirty="0" smtClean="0"/>
              <a:t>Change in eating and sleeping patterns</a:t>
            </a:r>
          </a:p>
          <a:p>
            <a:r>
              <a:rPr lang="en-US" dirty="0" smtClean="0"/>
              <a:t>Takes unnecessary risks</a:t>
            </a:r>
          </a:p>
          <a:p>
            <a:r>
              <a:rPr lang="en-US" dirty="0" smtClean="0"/>
              <a:t>Gets in trouble with authorities</a:t>
            </a:r>
          </a:p>
          <a:p>
            <a:r>
              <a:rPr lang="en-US" dirty="0" smtClean="0"/>
              <a:t>Has red rimmed eyes or runny nose not associated with illness</a:t>
            </a:r>
          </a:p>
          <a:p>
            <a:r>
              <a:rPr lang="en-US" dirty="0" smtClean="0"/>
              <a:t>Experiences blackouts</a:t>
            </a:r>
          </a:p>
          <a:p>
            <a:r>
              <a:rPr lang="en-US" dirty="0" smtClean="0"/>
              <a:t>Has difficulty concentrating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an addict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2857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7745505" cy="30856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Rehabilitation – process of medical and psychological treatment for addictions</a:t>
            </a:r>
          </a:p>
          <a:p>
            <a:r>
              <a:rPr lang="en-US" dirty="0" smtClean="0"/>
              <a:t>Addicts usually need the help of family and friends to get into treatment</a:t>
            </a:r>
          </a:p>
          <a:p>
            <a:r>
              <a:rPr lang="en-US" dirty="0" smtClean="0"/>
              <a:t>Treatments can range from outpatient and short-term to long-term residential facilities</a:t>
            </a:r>
          </a:p>
          <a:p>
            <a:r>
              <a:rPr lang="en-US" dirty="0" smtClean="0"/>
              <a:t>Support groups can be found in the community to assist recovering addicts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Treatments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105400"/>
            <a:ext cx="4191000" cy="15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7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Peer pressure</a:t>
            </a:r>
          </a:p>
          <a:p>
            <a:r>
              <a:rPr lang="en-US" dirty="0" smtClean="0"/>
              <a:t>Family members</a:t>
            </a:r>
          </a:p>
          <a:p>
            <a:r>
              <a:rPr lang="en-US" dirty="0" smtClean="0"/>
              <a:t>Role models</a:t>
            </a:r>
          </a:p>
          <a:p>
            <a:r>
              <a:rPr lang="en-US" dirty="0" smtClean="0"/>
              <a:t>Media messages</a:t>
            </a:r>
          </a:p>
          <a:p>
            <a:r>
              <a:rPr lang="en-US" dirty="0" smtClean="0"/>
              <a:t>Perceptions of drug behavior</a:t>
            </a:r>
          </a:p>
          <a:p>
            <a:r>
              <a:rPr lang="en-US" dirty="0" smtClean="0"/>
              <a:t>Misleading information</a:t>
            </a:r>
          </a:p>
          <a:p>
            <a:endParaRPr lang="en-US" dirty="0"/>
          </a:p>
          <a:p>
            <a:r>
              <a:rPr lang="en-US" dirty="0" smtClean="0"/>
              <a:t>How do you feel the media messages differ between drug abuse and alcohol abuse?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Factors influencing teen drug use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58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057400"/>
            <a:ext cx="5236029" cy="4571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Physical health</a:t>
            </a:r>
          </a:p>
          <a:p>
            <a:pPr lvl="1"/>
            <a:r>
              <a:rPr lang="en-US" dirty="0" smtClean="0"/>
              <a:t>Illegal drugs are not monitored for quality, purity, or strength</a:t>
            </a:r>
          </a:p>
          <a:p>
            <a:pPr lvl="1"/>
            <a:r>
              <a:rPr lang="en-US" dirty="0" smtClean="0"/>
              <a:t>Overdose – severe and sometimes fatal reaction to taking a large amount of a drug</a:t>
            </a:r>
          </a:p>
          <a:p>
            <a:pPr lvl="1"/>
            <a:r>
              <a:rPr lang="en-US" dirty="0" smtClean="0"/>
              <a:t>Increased risk of contracting HIV and hepatitis</a:t>
            </a:r>
          </a:p>
          <a:p>
            <a:r>
              <a:rPr lang="en-US" dirty="0" smtClean="0"/>
              <a:t>Mental health</a:t>
            </a:r>
          </a:p>
          <a:p>
            <a:pPr lvl="1"/>
            <a:r>
              <a:rPr lang="en-US" dirty="0" smtClean="0"/>
              <a:t>Impairs ability to reason and think</a:t>
            </a:r>
          </a:p>
          <a:p>
            <a:pPr lvl="1"/>
            <a:r>
              <a:rPr lang="en-US" dirty="0" smtClean="0"/>
              <a:t>Drugs alter brain structure and function</a:t>
            </a:r>
          </a:p>
          <a:p>
            <a:r>
              <a:rPr lang="en-US" dirty="0" smtClean="0"/>
              <a:t>Social health</a:t>
            </a:r>
          </a:p>
          <a:p>
            <a:pPr lvl="1"/>
            <a:r>
              <a:rPr lang="en-US" dirty="0" smtClean="0"/>
              <a:t>Damages relationships with friends and family</a:t>
            </a:r>
          </a:p>
          <a:p>
            <a:pPr lvl="1"/>
            <a:r>
              <a:rPr lang="en-US" dirty="0" smtClean="0"/>
              <a:t>Drug use is leading cause of crime, suicide and unintentional injuries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Effects of drug use on health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47257"/>
            <a:ext cx="3606771" cy="270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4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Tolerance</a:t>
            </a:r>
          </a:p>
          <a:p>
            <a:pPr lvl="1"/>
            <a:r>
              <a:rPr lang="en-US" dirty="0" smtClean="0"/>
              <a:t>Body becomes accustom to the drug and needs larger amounts to feel the same effect</a:t>
            </a:r>
          </a:p>
          <a:p>
            <a:r>
              <a:rPr lang="en-US" dirty="0" smtClean="0"/>
              <a:t>Psychological dependence</a:t>
            </a:r>
          </a:p>
          <a:p>
            <a:pPr lvl="1"/>
            <a:r>
              <a:rPr lang="en-US" dirty="0" smtClean="0"/>
              <a:t>User believes they need the drug to function or feel good</a:t>
            </a:r>
          </a:p>
          <a:p>
            <a:r>
              <a:rPr lang="en-US" dirty="0" smtClean="0"/>
              <a:t>Physiological dependence</a:t>
            </a:r>
          </a:p>
          <a:p>
            <a:pPr lvl="1"/>
            <a:r>
              <a:rPr lang="en-US" dirty="0" smtClean="0"/>
              <a:t>Body develops a chemical need for drug and will suffer from withdrawal when the drug wears off</a:t>
            </a:r>
          </a:p>
          <a:p>
            <a:r>
              <a:rPr lang="en-US" dirty="0" smtClean="0"/>
              <a:t>Addiction</a:t>
            </a:r>
          </a:p>
          <a:p>
            <a:pPr lvl="1"/>
            <a:r>
              <a:rPr lang="en-US" dirty="0" smtClean="0"/>
              <a:t>Physiological and psychological dependence on a drug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effects of drug use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12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Distracts you from pursuing goals</a:t>
            </a:r>
          </a:p>
          <a:p>
            <a:r>
              <a:rPr lang="en-US" dirty="0" smtClean="0"/>
              <a:t>Lowers inhibitions increasing the chance that the teen will engage in risky behaviors</a:t>
            </a:r>
          </a:p>
          <a:p>
            <a:r>
              <a:rPr lang="en-US" dirty="0" smtClean="0"/>
              <a:t>Depression and suicide</a:t>
            </a:r>
          </a:p>
          <a:p>
            <a:r>
              <a:rPr lang="en-US" dirty="0" smtClean="0"/>
              <a:t>Legal consequences – jail time, fines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Consequences for individual user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2852737" cy="191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4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5244353" cy="4228653"/>
          </a:xfrm>
        </p:spPr>
        <p:txBody>
          <a:bodyPr/>
          <a:lstStyle/>
          <a:p>
            <a:r>
              <a:rPr lang="en-US" dirty="0" smtClean="0"/>
              <a:t>User may become withdrawn from friends and family</a:t>
            </a:r>
          </a:p>
          <a:p>
            <a:r>
              <a:rPr lang="en-US" dirty="0" smtClean="0"/>
              <a:t>Emotional burdens</a:t>
            </a:r>
          </a:p>
          <a:p>
            <a:r>
              <a:rPr lang="en-US" dirty="0" smtClean="0"/>
              <a:t>Financial burdens</a:t>
            </a:r>
          </a:p>
          <a:p>
            <a:r>
              <a:rPr lang="en-US" dirty="0" smtClean="0"/>
              <a:t>Increased chance of birth defects to baby’s of mothers who used drugs during pregnancy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Consequences for friends and family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352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29" y="4892040"/>
            <a:ext cx="266700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4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crime and violence</a:t>
            </a:r>
          </a:p>
          <a:p>
            <a:r>
              <a:rPr lang="en-US" dirty="0" smtClean="0"/>
              <a:t>Costly to the US economy</a:t>
            </a:r>
          </a:p>
          <a:p>
            <a:pPr lvl="1"/>
            <a:r>
              <a:rPr lang="en-US" dirty="0" smtClean="0"/>
              <a:t>Lost work hours and productivity</a:t>
            </a:r>
          </a:p>
          <a:p>
            <a:pPr lvl="1"/>
            <a:r>
              <a:rPr lang="en-US" dirty="0" smtClean="0"/>
              <a:t>Health care costs</a:t>
            </a:r>
          </a:p>
          <a:p>
            <a:pPr lvl="1"/>
            <a:r>
              <a:rPr lang="en-US" dirty="0" smtClean="0"/>
              <a:t>Legal fees</a:t>
            </a:r>
          </a:p>
          <a:p>
            <a:pPr lvl="1"/>
            <a:r>
              <a:rPr lang="en-US" dirty="0" smtClean="0"/>
              <a:t>Law enforcement costs</a:t>
            </a:r>
          </a:p>
          <a:p>
            <a:pPr lvl="1"/>
            <a:r>
              <a:rPr lang="en-US" dirty="0" smtClean="0"/>
              <a:t>Insurance costs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Consequences of drug use to society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2" y="3810000"/>
            <a:ext cx="3757301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3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that is smoked for it’s intoxicating effect</a:t>
            </a:r>
          </a:p>
          <a:p>
            <a:r>
              <a:rPr lang="en-US" dirty="0" smtClean="0"/>
              <a:t>Sometimes mixed with food and eaten </a:t>
            </a:r>
          </a:p>
          <a:p>
            <a:r>
              <a:rPr lang="en-US" dirty="0" smtClean="0"/>
              <a:t>One of the most widely used illegal drug</a:t>
            </a:r>
          </a:p>
          <a:p>
            <a:r>
              <a:rPr lang="en-US" dirty="0" smtClean="0"/>
              <a:t>Nicknames:  </a:t>
            </a:r>
          </a:p>
          <a:p>
            <a:pPr lvl="1"/>
            <a:r>
              <a:rPr lang="en-US" dirty="0" smtClean="0"/>
              <a:t>Grass, weed, pot</a:t>
            </a:r>
          </a:p>
          <a:p>
            <a:r>
              <a:rPr lang="en-US" dirty="0" smtClean="0"/>
              <a:t>Gateway drug – a drug that leads the user to try more dangerous drugs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Marijuana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304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5" y="5029200"/>
            <a:ext cx="272142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6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885</Words>
  <Application>Microsoft Office PowerPoint</Application>
  <PresentationFormat>On-screen Show (4:3)</PresentationFormat>
  <Paragraphs>169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Book Antiqua</vt:lpstr>
      <vt:lpstr>Calibri</vt:lpstr>
      <vt:lpstr>Wingdings</vt:lpstr>
      <vt:lpstr>iRespondQuestionMaster</vt:lpstr>
      <vt:lpstr>iRespondGraphMaster</vt:lpstr>
      <vt:lpstr>Hardcover</vt:lpstr>
      <vt:lpstr>Illegal Drugs</vt:lpstr>
      <vt:lpstr>Health Risks of Drug Use</vt:lpstr>
      <vt:lpstr>Factors influencing teen drug use</vt:lpstr>
      <vt:lpstr>Effects of drug use on health</vt:lpstr>
      <vt:lpstr>Other effects of drug use</vt:lpstr>
      <vt:lpstr>Consequences for individual user</vt:lpstr>
      <vt:lpstr>Consequences for friends and family</vt:lpstr>
      <vt:lpstr>Consequences of drug use to society</vt:lpstr>
      <vt:lpstr>Marijuana</vt:lpstr>
      <vt:lpstr>Effects of Marijuana on the body</vt:lpstr>
      <vt:lpstr>Inhalants</vt:lpstr>
      <vt:lpstr>Anabolic steroids</vt:lpstr>
      <vt:lpstr>Steroid effects on males</vt:lpstr>
      <vt:lpstr>Steroid effects on females</vt:lpstr>
      <vt:lpstr>Psychoactive Drugs</vt:lpstr>
      <vt:lpstr>Club Drugs</vt:lpstr>
      <vt:lpstr>Stimulants</vt:lpstr>
      <vt:lpstr>PowerPoint Presentation</vt:lpstr>
      <vt:lpstr>Depressants</vt:lpstr>
      <vt:lpstr>Opiates</vt:lpstr>
      <vt:lpstr>Hallucinogens</vt:lpstr>
      <vt:lpstr>Living Drug-free</vt:lpstr>
      <vt:lpstr>Drug Prevention</vt:lpstr>
      <vt:lpstr>Signs of an addict</vt:lpstr>
      <vt:lpstr>Drug Treatments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Illegal Drugs</dc:title>
  <dc:creator>Susan Milam</dc:creator>
  <cp:lastModifiedBy>Jeffrey Wishon</cp:lastModifiedBy>
  <cp:revision>35</cp:revision>
  <cp:lastPrinted>2014-03-10T18:42:08Z</cp:lastPrinted>
  <dcterms:created xsi:type="dcterms:W3CDTF">2014-03-10T12:25:50Z</dcterms:created>
  <dcterms:modified xsi:type="dcterms:W3CDTF">2017-07-26T17:37:09Z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