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6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0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3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5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0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52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5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1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819485-623C-4468-8B3D-8EA7709567AE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934F6E-9D10-4B28-A847-F72B5FF33B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Lifetime fitness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 Chapter 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657600" cy="248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ability to function independently in life, without assistance</a:t>
            </a:r>
          </a:p>
          <a:p>
            <a:r>
              <a:rPr lang="en-US" dirty="0" smtClean="0"/>
              <a:t>These people usually maintain high levels of health and wellness</a:t>
            </a:r>
          </a:p>
          <a:p>
            <a:endParaRPr lang="en-US" dirty="0"/>
          </a:p>
          <a:p>
            <a:r>
              <a:rPr lang="en-US" dirty="0" smtClean="0"/>
              <a:t>Physical Activity pyramid – shows recommended physical activity patterns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156" y="152400"/>
            <a:ext cx="7239000" cy="670560"/>
          </a:xfrm>
        </p:spPr>
        <p:txBody>
          <a:bodyPr/>
          <a:lstStyle/>
          <a:p>
            <a:r>
              <a:rPr lang="en-US" dirty="0" smtClean="0"/>
              <a:t>Physical Activity pyramid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74211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people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sponsored plan to encourage people to make health and fitness a top priority</a:t>
            </a:r>
          </a:p>
          <a:p>
            <a:r>
              <a:rPr lang="en-US" dirty="0" smtClean="0"/>
              <a:t>Goal to be accomplished by 2010 – all </a:t>
            </a:r>
            <a:r>
              <a:rPr lang="en-US" dirty="0"/>
              <a:t>A</a:t>
            </a:r>
            <a:r>
              <a:rPr lang="en-US" dirty="0" smtClean="0"/>
              <a:t>mericans to reach and sustain high levels of either skill related fitness or health related fitness or both</a:t>
            </a:r>
            <a:endParaRPr lang="en-US" dirty="0"/>
          </a:p>
        </p:txBody>
      </p:sp>
      <p:pic>
        <p:nvPicPr>
          <p:cNvPr id="4098" name="Picture 2" descr="C:\Users\msm15132\AppData\Local\Microsoft\Windows\Temporary Internet Files\Content.IE5\QOB2A13D\MP9004010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2606040" cy="17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Fitness and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life expectancy is 77</a:t>
            </a:r>
          </a:p>
          <a:p>
            <a:r>
              <a:rPr lang="en-US" dirty="0" smtClean="0"/>
              <a:t>Risk factors – conditions or behaviors that are a potential threat to your well-being </a:t>
            </a:r>
          </a:p>
          <a:p>
            <a:r>
              <a:rPr lang="en-US" dirty="0" smtClean="0"/>
              <a:t>Factors that put you at risk for certain diseases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pg</a:t>
            </a:r>
            <a:r>
              <a:rPr lang="en-US" dirty="0" smtClean="0"/>
              <a:t> 13</a:t>
            </a:r>
          </a:p>
          <a:p>
            <a:r>
              <a:rPr lang="en-US" dirty="0" smtClean="0"/>
              <a:t>These factors make it difficult to maintain a high level of functional health and fitness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 you can’t modify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that are out of your control</a:t>
            </a:r>
          </a:p>
          <a:p>
            <a:r>
              <a:rPr lang="en-US" dirty="0" smtClean="0"/>
              <a:t>Your behaviors can minimize the impact of these</a:t>
            </a:r>
          </a:p>
          <a:p>
            <a:r>
              <a:rPr lang="en-US" dirty="0" smtClean="0"/>
              <a:t>Age – chances for developing diseases go up as we age</a:t>
            </a:r>
          </a:p>
          <a:p>
            <a:r>
              <a:rPr lang="en-US" dirty="0" smtClean="0"/>
              <a:t>Heredity – traits passed onto you from your parents that determine your personal fitness potential</a:t>
            </a:r>
          </a:p>
          <a:p>
            <a:pPr lvl="1"/>
            <a:r>
              <a:rPr lang="en-US" dirty="0" smtClean="0"/>
              <a:t>Your genetic make-up can make you pre-disposed to certain diseases and conditions</a:t>
            </a:r>
          </a:p>
          <a:p>
            <a:pPr lvl="1"/>
            <a:r>
              <a:rPr lang="en-US" dirty="0" smtClean="0"/>
              <a:t>Gender – differences in males and females and their personal fitness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Changeable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943784"/>
          </a:xfrm>
        </p:spPr>
        <p:txBody>
          <a:bodyPr/>
          <a:lstStyle/>
          <a:p>
            <a:r>
              <a:rPr lang="en-US" dirty="0" smtClean="0"/>
              <a:t>Physical activity </a:t>
            </a:r>
          </a:p>
          <a:p>
            <a:pPr lvl="1"/>
            <a:r>
              <a:rPr lang="en-US" dirty="0" smtClean="0"/>
              <a:t>Sedentary adults develop chronic diseases at a much higher rate</a:t>
            </a:r>
          </a:p>
          <a:p>
            <a:r>
              <a:rPr lang="en-US" dirty="0" smtClean="0"/>
              <a:t>Eating habits </a:t>
            </a:r>
          </a:p>
          <a:p>
            <a:pPr lvl="1"/>
            <a:r>
              <a:rPr lang="en-US" dirty="0" smtClean="0"/>
              <a:t>Being overweight or obese increases you chance for heart disease and diabetes</a:t>
            </a:r>
          </a:p>
          <a:p>
            <a:r>
              <a:rPr lang="en-US" dirty="0" smtClean="0"/>
              <a:t>Tobacco use </a:t>
            </a:r>
          </a:p>
          <a:p>
            <a:pPr lvl="1"/>
            <a:r>
              <a:rPr lang="en-US" dirty="0" smtClean="0"/>
              <a:t>Increases risk of heart and lung disease, cancer</a:t>
            </a:r>
          </a:p>
          <a:p>
            <a:r>
              <a:rPr lang="en-US" dirty="0" smtClean="0"/>
              <a:t>Stress management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54" y="1676400"/>
            <a:ext cx="36241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9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positive fitness 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third of all teens lead a sedentary lifestyle</a:t>
            </a:r>
          </a:p>
          <a:p>
            <a:r>
              <a:rPr lang="en-US" dirty="0" smtClean="0"/>
              <a:t>0ne third of all teens are overweight</a:t>
            </a:r>
          </a:p>
          <a:p>
            <a:r>
              <a:rPr lang="en-US" dirty="0" smtClean="0"/>
              <a:t>Attitudes are influenced by peers</a:t>
            </a:r>
            <a:r>
              <a:rPr lang="en-US" dirty="0"/>
              <a:t> </a:t>
            </a:r>
            <a:r>
              <a:rPr lang="en-US" dirty="0" smtClean="0"/>
              <a:t>and media</a:t>
            </a:r>
          </a:p>
          <a:p>
            <a:r>
              <a:rPr lang="en-US" dirty="0" smtClean="0"/>
              <a:t>Common negative attitudes toward physical activity</a:t>
            </a:r>
          </a:p>
          <a:p>
            <a:pPr lvl="1"/>
            <a:r>
              <a:rPr lang="en-US" dirty="0" smtClean="0"/>
              <a:t>Exercise is boring</a:t>
            </a:r>
          </a:p>
          <a:p>
            <a:pPr lvl="1"/>
            <a:r>
              <a:rPr lang="en-US" dirty="0" smtClean="0"/>
              <a:t>I’ll start watching what I eat when I am adult</a:t>
            </a:r>
          </a:p>
          <a:p>
            <a:pPr lvl="1"/>
            <a:r>
              <a:rPr lang="en-US" dirty="0" smtClean="0"/>
              <a:t>I’m too busy to exercise</a:t>
            </a:r>
          </a:p>
          <a:p>
            <a:pPr lvl="1"/>
            <a:r>
              <a:rPr lang="en-US" dirty="0" smtClean="0"/>
              <a:t>Physical activity is strictly for “athletes”</a:t>
            </a:r>
          </a:p>
          <a:p>
            <a:pPr lvl="1"/>
            <a:r>
              <a:rPr lang="en-US" dirty="0" smtClean="0"/>
              <a:t>I’m too tired to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Personal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7239000" cy="4846320"/>
          </a:xfrm>
        </p:spPr>
        <p:txBody>
          <a:bodyPr/>
          <a:lstStyle/>
          <a:p>
            <a:r>
              <a:rPr lang="en-US" dirty="0" smtClean="0"/>
              <a:t>Better self-esteem</a:t>
            </a:r>
          </a:p>
          <a:p>
            <a:r>
              <a:rPr lang="en-US" dirty="0" smtClean="0"/>
              <a:t>Better performance in school and sports</a:t>
            </a:r>
          </a:p>
          <a:p>
            <a:r>
              <a:rPr lang="en-US" dirty="0" smtClean="0"/>
              <a:t>Increased life expectancy</a:t>
            </a:r>
          </a:p>
          <a:p>
            <a:r>
              <a:rPr lang="en-US" dirty="0" smtClean="0"/>
              <a:t>Higher level of functional health and fitness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61657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 fitness goals</a:t>
            </a:r>
          </a:p>
          <a:p>
            <a:r>
              <a:rPr lang="en-US" dirty="0" smtClean="0"/>
              <a:t>Make a schedule of fitness activities</a:t>
            </a:r>
          </a:p>
          <a:p>
            <a:r>
              <a:rPr lang="en-US" dirty="0" smtClean="0"/>
              <a:t>Be patient: progress slowly</a:t>
            </a:r>
          </a:p>
          <a:p>
            <a:r>
              <a:rPr lang="en-US" dirty="0" smtClean="0"/>
              <a:t>Enjoy it – make it a social outing</a:t>
            </a:r>
          </a:p>
          <a:p>
            <a:r>
              <a:rPr lang="en-US" dirty="0" smtClean="0"/>
              <a:t>Behavioral change stairway – Which step are you on?</a:t>
            </a:r>
          </a:p>
          <a:p>
            <a:pPr lvl="1"/>
            <a:r>
              <a:rPr lang="en-US" dirty="0" smtClean="0"/>
              <a:t>Not thinking about being fit</a:t>
            </a:r>
          </a:p>
          <a:p>
            <a:pPr lvl="1"/>
            <a:r>
              <a:rPr lang="en-US" dirty="0" smtClean="0"/>
              <a:t>Thinking about being fit</a:t>
            </a:r>
          </a:p>
          <a:p>
            <a:pPr lvl="1"/>
            <a:r>
              <a:rPr lang="en-US" dirty="0" smtClean="0"/>
              <a:t>Planning on becoming fit</a:t>
            </a:r>
          </a:p>
          <a:p>
            <a:pPr lvl="1"/>
            <a:r>
              <a:rPr lang="en-US" dirty="0" smtClean="0"/>
              <a:t>Starting to become fit</a:t>
            </a:r>
          </a:p>
          <a:p>
            <a:pPr lvl="1"/>
            <a:r>
              <a:rPr lang="en-US" dirty="0" smtClean="0"/>
              <a:t>Maintaining fitness behaviors</a:t>
            </a:r>
          </a:p>
          <a:p>
            <a:pPr lvl="1"/>
            <a:r>
              <a:rPr lang="en-US" dirty="0" smtClean="0"/>
              <a:t>Relapse or stopping fitness behaviors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9909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Exercise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172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Regular exercise – done most days of the week, preferably daily</a:t>
            </a:r>
          </a:p>
          <a:p>
            <a:r>
              <a:rPr lang="en-US" dirty="0" smtClean="0"/>
              <a:t>Moderate exercise – ranges in intensity from light to borderline heavy exertion</a:t>
            </a:r>
          </a:p>
          <a:p>
            <a:r>
              <a:rPr lang="en-US" dirty="0" smtClean="0"/>
              <a:t>Vigorous exercise – ranges in intensity from heavy to maximum exertion</a:t>
            </a:r>
          </a:p>
          <a:p>
            <a:r>
              <a:rPr lang="en-US" dirty="0" smtClean="0"/>
              <a:t>Shoot for 5 days of regular exercise plus some moderate exercise or 3 days or RE plus some vigorous exercise</a:t>
            </a:r>
          </a:p>
          <a:p>
            <a:r>
              <a:rPr lang="en-US" dirty="0" smtClean="0"/>
              <a:t>225 minutes per week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1981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Activity, Exercise,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activity – any movement that works the larger muscles of the body (arms, legs, back)</a:t>
            </a:r>
          </a:p>
          <a:p>
            <a:pPr lvl="1"/>
            <a:r>
              <a:rPr lang="en-US" dirty="0" smtClean="0"/>
              <a:t>Recreational</a:t>
            </a:r>
          </a:p>
          <a:p>
            <a:pPr lvl="1"/>
            <a:r>
              <a:rPr lang="en-US" dirty="0" smtClean="0"/>
              <a:t>Work related</a:t>
            </a:r>
          </a:p>
          <a:p>
            <a:r>
              <a:rPr lang="en-US" dirty="0" smtClean="0"/>
              <a:t>Exercise – physical activity that is planned, structured, repetitive, and results in improvements in fitness</a:t>
            </a:r>
          </a:p>
          <a:p>
            <a:endParaRPr lang="en-US" dirty="0"/>
          </a:p>
          <a:p>
            <a:r>
              <a:rPr lang="en-US" dirty="0" smtClean="0"/>
              <a:t>Physically active people live longer, healthier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Lifetime fitness part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Exercise Principles Ch. 3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44780"/>
            <a:ext cx="3190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Overload principle </a:t>
            </a:r>
            <a:r>
              <a:rPr lang="en-US" dirty="0" smtClean="0"/>
              <a:t>– in order to improve your level of fitness, you must increase the amount of regular activity or exercise that you normally do</a:t>
            </a:r>
          </a:p>
          <a:p>
            <a:endParaRPr lang="en-US" dirty="0"/>
          </a:p>
          <a:p>
            <a:r>
              <a:rPr lang="en-US" u="sng" dirty="0" smtClean="0"/>
              <a:t>Specificity principle </a:t>
            </a:r>
            <a:r>
              <a:rPr lang="en-US" dirty="0" smtClean="0"/>
              <a:t>– overloading a particular component will lead to fitness improvements in that component alone</a:t>
            </a:r>
          </a:p>
          <a:p>
            <a:endParaRPr lang="en-US" dirty="0"/>
          </a:p>
          <a:p>
            <a:r>
              <a:rPr lang="en-US" u="sng" dirty="0" smtClean="0"/>
              <a:t>Progression principle </a:t>
            </a:r>
            <a:r>
              <a:rPr lang="en-US" dirty="0" smtClean="0"/>
              <a:t>– as your fitness levels increase, so do the factors in your FITT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Fitt</a:t>
            </a:r>
            <a:r>
              <a:rPr lang="en-US" dirty="0" smtClean="0"/>
              <a:t> Principle for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components of an exercise program</a:t>
            </a:r>
          </a:p>
          <a:p>
            <a:endParaRPr lang="en-US" dirty="0" smtClean="0"/>
          </a:p>
          <a:p>
            <a:r>
              <a:rPr lang="en-US" u="sng" dirty="0" smtClean="0"/>
              <a:t>F</a:t>
            </a:r>
            <a:r>
              <a:rPr lang="en-US" dirty="0" smtClean="0"/>
              <a:t>requency – how often you exercise</a:t>
            </a:r>
          </a:p>
          <a:p>
            <a:pPr lvl="1"/>
            <a:r>
              <a:rPr lang="en-US" dirty="0" smtClean="0"/>
              <a:t>60 minutes of aerobic activity per day or at least 225 per week</a:t>
            </a:r>
          </a:p>
          <a:p>
            <a:r>
              <a:rPr lang="en-US" u="sng" dirty="0" smtClean="0"/>
              <a:t>I</a:t>
            </a:r>
            <a:r>
              <a:rPr lang="en-US" dirty="0" smtClean="0"/>
              <a:t>ntensity – how hard you work</a:t>
            </a:r>
          </a:p>
          <a:p>
            <a:r>
              <a:rPr lang="en-US" u="sng" dirty="0" smtClean="0"/>
              <a:t>T</a:t>
            </a:r>
            <a:r>
              <a:rPr lang="en-US" dirty="0" smtClean="0"/>
              <a:t>ime – length of time that you work</a:t>
            </a:r>
          </a:p>
          <a:p>
            <a:r>
              <a:rPr lang="en-US" u="sng" dirty="0" smtClean="0"/>
              <a:t>T</a:t>
            </a:r>
            <a:r>
              <a:rPr lang="en-US" dirty="0" smtClean="0"/>
              <a:t>ype – the specific type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0352"/>
            <a:ext cx="7239000" cy="4846320"/>
          </a:xfrm>
        </p:spPr>
        <p:txBody>
          <a:bodyPr/>
          <a:lstStyle/>
          <a:p>
            <a:r>
              <a:rPr lang="en-US" dirty="0" smtClean="0"/>
              <a:t>Increasing frequency can be a way to apply the principle of overload</a:t>
            </a:r>
          </a:p>
          <a:p>
            <a:r>
              <a:rPr lang="en-US" dirty="0" smtClean="0"/>
              <a:t>Depends on fitness level</a:t>
            </a:r>
          </a:p>
          <a:p>
            <a:r>
              <a:rPr lang="en-US" dirty="0" smtClean="0"/>
              <a:t>Beginners should shoot for 3-5 days per week of cardiovascular exercise and 2-3 days of weight training</a:t>
            </a:r>
          </a:p>
          <a:p>
            <a:r>
              <a:rPr lang="en-US" dirty="0" smtClean="0"/>
              <a:t>Exercise that is infrequent results in limited improvements but exercising too often can lead to overuse injuries</a:t>
            </a:r>
            <a:endParaRPr lang="en-US" dirty="0"/>
          </a:p>
        </p:txBody>
      </p:sp>
      <p:pic>
        <p:nvPicPr>
          <p:cNvPr id="1027" name="Picture 3" descr="C:\Users\msm15132\AppData\Local\Microsoft\Windows\Temporary Internet Files\Content.IE5\829Q8V6R\MC9001567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9231"/>
            <a:ext cx="2727655" cy="2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exertion level of your exercise</a:t>
            </a:r>
          </a:p>
          <a:p>
            <a:r>
              <a:rPr lang="en-US" dirty="0" smtClean="0"/>
              <a:t>Another way to apply the principle of overload is by increasing your intensity</a:t>
            </a:r>
          </a:p>
          <a:p>
            <a:r>
              <a:rPr lang="en-US" dirty="0" smtClean="0"/>
              <a:t>When intensity is too low, progress is limited</a:t>
            </a:r>
          </a:p>
          <a:p>
            <a:r>
              <a:rPr lang="en-US" dirty="0" smtClean="0"/>
              <a:t>Can be measured in 3 ways:</a:t>
            </a:r>
          </a:p>
          <a:p>
            <a:pPr lvl="1"/>
            <a:r>
              <a:rPr lang="en-US" dirty="0" smtClean="0"/>
              <a:t>Maximum Heart Rate</a:t>
            </a:r>
          </a:p>
          <a:p>
            <a:pPr lvl="1"/>
            <a:r>
              <a:rPr lang="en-US" dirty="0" smtClean="0"/>
              <a:t>Perceived exertion</a:t>
            </a:r>
          </a:p>
          <a:p>
            <a:pPr lvl="1"/>
            <a:r>
              <a:rPr lang="en-US" dirty="0" smtClean="0"/>
              <a:t>Talk test</a:t>
            </a:r>
          </a:p>
          <a:p>
            <a:r>
              <a:rPr lang="en-US" dirty="0" smtClean="0"/>
              <a:t>Maximum Heart Rate - you can measure your exertion level by your heart rate, applies to cardiovascular conditioning</a:t>
            </a:r>
          </a:p>
          <a:p>
            <a:pPr lvl="1"/>
            <a:r>
              <a:rPr lang="en-US" dirty="0" smtClean="0"/>
              <a:t>Maximum heart rate – 220 minus your age</a:t>
            </a:r>
          </a:p>
          <a:p>
            <a:pPr lvl="1"/>
            <a:r>
              <a:rPr lang="en-US" dirty="0" smtClean="0"/>
              <a:t>Beginning intensity of exercise should be 60 -70% of MHR</a:t>
            </a:r>
          </a:p>
          <a:p>
            <a:pPr lvl="1"/>
            <a:r>
              <a:rPr lang="en-US" dirty="0" smtClean="0"/>
              <a:t>Average to high levels of fitness should shoot for 70 – 90%</a:t>
            </a:r>
            <a:endParaRPr lang="en-US" dirty="0"/>
          </a:p>
        </p:txBody>
      </p:sp>
      <p:pic>
        <p:nvPicPr>
          <p:cNvPr id="2050" name="Picture 2" descr="C:\Users\msm15132\AppData\Local\Microsoft\Windows\Temporary Internet Files\Content.IE5\USN4D55T\MP9004227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33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6096000" cy="5791200"/>
          </a:xfrm>
        </p:spPr>
        <p:txBody>
          <a:bodyPr/>
          <a:lstStyle/>
          <a:p>
            <a:r>
              <a:rPr lang="en-US" dirty="0" smtClean="0"/>
              <a:t>Perceived exertion – how hard you feel you are working during exercise, numerical scale (6-20) based on cues</a:t>
            </a:r>
          </a:p>
          <a:p>
            <a:pPr lvl="1"/>
            <a:r>
              <a:rPr lang="en-US" dirty="0" smtClean="0"/>
              <a:t>Cues: how hard you are breathing</a:t>
            </a:r>
          </a:p>
          <a:p>
            <a:pPr lvl="1"/>
            <a:r>
              <a:rPr lang="en-US" dirty="0" smtClean="0"/>
              <a:t>Your heart rate</a:t>
            </a:r>
          </a:p>
          <a:p>
            <a:pPr lvl="1"/>
            <a:r>
              <a:rPr lang="en-US" dirty="0" smtClean="0"/>
              <a:t>Muscle or skeletal discomfort</a:t>
            </a:r>
          </a:p>
          <a:p>
            <a:r>
              <a:rPr lang="en-US" dirty="0" smtClean="0"/>
              <a:t>Talk test – measure of your ability to carry on a conversation while exercising</a:t>
            </a:r>
          </a:p>
          <a:p>
            <a:pPr lvl="1"/>
            <a:r>
              <a:rPr lang="en-US" dirty="0" smtClean="0"/>
              <a:t>Talking with slight effort = light to vigorous</a:t>
            </a:r>
            <a:endParaRPr lang="en-US" dirty="0"/>
          </a:p>
        </p:txBody>
      </p:sp>
      <p:pic>
        <p:nvPicPr>
          <p:cNvPr id="3075" name="Picture 3" descr="C:\Users\msm15132\AppData\Local\Microsoft\Windows\Temporary Internet Files\Content.IE5\WB58VJBB\MP9004227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Duration of a single workout in minutes or hours</a:t>
            </a:r>
          </a:p>
          <a:p>
            <a:r>
              <a:rPr lang="en-US" dirty="0" smtClean="0"/>
              <a:t>Another way to overload is by increasing time</a:t>
            </a:r>
          </a:p>
          <a:p>
            <a:r>
              <a:rPr lang="en-US" dirty="0" smtClean="0"/>
              <a:t>Beginners start at 20-30 minutes and then progress to longer sessions</a:t>
            </a:r>
            <a:endParaRPr lang="en-US" dirty="0"/>
          </a:p>
        </p:txBody>
      </p:sp>
      <p:pic>
        <p:nvPicPr>
          <p:cNvPr id="4098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4495800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239000" cy="4846320"/>
          </a:xfrm>
        </p:spPr>
        <p:txBody>
          <a:bodyPr/>
          <a:lstStyle/>
          <a:p>
            <a:r>
              <a:rPr lang="en-US" dirty="0" smtClean="0"/>
              <a:t>The particular type of exercise</a:t>
            </a:r>
          </a:p>
          <a:p>
            <a:r>
              <a:rPr lang="en-US" dirty="0" smtClean="0"/>
              <a:t>Based on your fitness goals</a:t>
            </a:r>
          </a:p>
          <a:p>
            <a:endParaRPr lang="en-US" dirty="0"/>
          </a:p>
          <a:p>
            <a:r>
              <a:rPr lang="en-US" dirty="0" smtClean="0"/>
              <a:t>Also guided by:</a:t>
            </a:r>
          </a:p>
          <a:p>
            <a:pPr lvl="1"/>
            <a:r>
              <a:rPr lang="en-US" dirty="0" smtClean="0"/>
              <a:t>What you enjoy</a:t>
            </a:r>
          </a:p>
          <a:p>
            <a:pPr lvl="1"/>
            <a:r>
              <a:rPr lang="en-US" dirty="0" smtClean="0"/>
              <a:t>How much time you have</a:t>
            </a:r>
          </a:p>
          <a:p>
            <a:pPr lvl="1"/>
            <a:r>
              <a:rPr lang="en-US" dirty="0" smtClean="0"/>
              <a:t>How much money you have to spend on equipment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overloading a particular component will lead to fitness improvements in that component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Cardiovascular conditioning will improve the heart muscle</a:t>
            </a:r>
          </a:p>
          <a:p>
            <a:pPr lvl="1"/>
            <a:r>
              <a:rPr lang="en-US" dirty="0" smtClean="0"/>
              <a:t>Sit-ups will improve muscular strength and endurance for abdominal muscles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667000" cy="200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fitness levels increase, so do the factors in FITT</a:t>
            </a:r>
          </a:p>
          <a:p>
            <a:r>
              <a:rPr lang="en-US" dirty="0" smtClean="0"/>
              <a:t>Never increase all factors at once</a:t>
            </a:r>
          </a:p>
          <a:p>
            <a:r>
              <a:rPr lang="en-US" dirty="0" smtClean="0"/>
              <a:t>3 stages:</a:t>
            </a:r>
          </a:p>
          <a:p>
            <a:pPr lvl="1"/>
            <a:r>
              <a:rPr lang="en-US" dirty="0" smtClean="0"/>
              <a:t>Initial stage </a:t>
            </a:r>
          </a:p>
          <a:p>
            <a:pPr lvl="1"/>
            <a:r>
              <a:rPr lang="en-US" dirty="0" smtClean="0"/>
              <a:t>Improvement stage</a:t>
            </a:r>
          </a:p>
          <a:p>
            <a:pPr lvl="1"/>
            <a:r>
              <a:rPr lang="en-US" dirty="0" smtClean="0"/>
              <a:t>Maintenance stage</a:t>
            </a:r>
          </a:p>
          <a:p>
            <a:r>
              <a:rPr lang="en-US" dirty="0" smtClean="0"/>
              <a:t>Rate of progression effected by:</a:t>
            </a:r>
          </a:p>
          <a:p>
            <a:pPr lvl="1"/>
            <a:r>
              <a:rPr lang="en-US" dirty="0" smtClean="0"/>
              <a:t>Initial fitness level (lower levels have quicker improvement)</a:t>
            </a:r>
          </a:p>
          <a:p>
            <a:pPr lvl="1"/>
            <a:r>
              <a:rPr lang="en-US" dirty="0" smtClean="0"/>
              <a:t>Heredity</a:t>
            </a:r>
          </a:p>
          <a:p>
            <a:pPr lvl="1"/>
            <a:r>
              <a:rPr lang="en-US" dirty="0" smtClean="0"/>
              <a:t>Rate of overload</a:t>
            </a:r>
          </a:p>
          <a:p>
            <a:pPr lvl="1"/>
            <a:r>
              <a:rPr lang="en-US" dirty="0" smtClean="0"/>
              <a:t>Specific goals</a:t>
            </a:r>
          </a:p>
        </p:txBody>
      </p:sp>
    </p:spTree>
    <p:extLst>
      <p:ext uri="{BB962C8B-B14F-4D97-AF65-F5344CB8AC3E}">
        <p14:creationId xmlns:p14="http://schemas.microsoft.com/office/powerpoint/2010/main" val="20105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physical fitness?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Body’s ability to carry out daily tasks and still have enough reserve energy to respond to unexpected demands</a:t>
            </a:r>
          </a:p>
          <a:p>
            <a:r>
              <a:rPr lang="en-US" dirty="0" smtClean="0"/>
              <a:t>Participating in a variety of activities and exercise can make staying fit enjoyable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42291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1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rate at which an individual’s fitness levels increase during fitness training</a:t>
            </a:r>
          </a:p>
          <a:p>
            <a:r>
              <a:rPr lang="en-US" dirty="0" smtClean="0"/>
              <a:t>Heavily dependent on heredity</a:t>
            </a:r>
          </a:p>
          <a:p>
            <a:endParaRPr lang="en-US" dirty="0"/>
          </a:p>
          <a:p>
            <a:r>
              <a:rPr lang="en-US" dirty="0" smtClean="0"/>
              <a:t>Training plateau – time during training when little to no fitness improvement occurs</a:t>
            </a:r>
          </a:p>
          <a:p>
            <a:endParaRPr lang="en-US" dirty="0"/>
          </a:p>
          <a:p>
            <a:r>
              <a:rPr lang="en-US" dirty="0" smtClean="0"/>
              <a:t>Detraining – loss of functional fitness when people quit fitness conditioning</a:t>
            </a:r>
          </a:p>
          <a:p>
            <a:endParaRPr lang="en-US" dirty="0"/>
          </a:p>
          <a:p>
            <a:r>
              <a:rPr lang="en-US" dirty="0" smtClean="0"/>
              <a:t>Cross training – varying exercise or activity routine or type</a:t>
            </a:r>
          </a:p>
          <a:p>
            <a:pPr lvl="1"/>
            <a:r>
              <a:rPr lang="en-US" dirty="0" smtClean="0"/>
              <a:t>Helps to avoid detraining or fitness plateau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 complete workout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 – consists of a variety of low-intensity activities that prepare the body to workout</a:t>
            </a:r>
          </a:p>
          <a:p>
            <a:pPr lvl="1"/>
            <a:r>
              <a:rPr lang="en-US" dirty="0" smtClean="0"/>
              <a:t>Gradually raises heart rate and body temp</a:t>
            </a:r>
          </a:p>
          <a:p>
            <a:pPr lvl="1"/>
            <a:r>
              <a:rPr lang="en-US" dirty="0" smtClean="0"/>
              <a:t>Minimizes injuries and soreness</a:t>
            </a:r>
          </a:p>
          <a:p>
            <a:pPr lvl="1"/>
            <a:r>
              <a:rPr lang="en-US" dirty="0" smtClean="0"/>
              <a:t>Active – actively works body</a:t>
            </a:r>
          </a:p>
          <a:p>
            <a:pPr lvl="1"/>
            <a:r>
              <a:rPr lang="en-US" dirty="0" smtClean="0"/>
              <a:t>Passive – raises body temp from outside sources like a hot bath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msm15132\AppData\Local\Microsoft\Windows\Temporary Internet Files\Content.IE5\SEDMZEHV\MC9004399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4800600"/>
            <a:ext cx="182562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sm15132\AppData\Local\Microsoft\Windows\Temporary Internet Files\Content.IE5\USN4D55T\MC9004399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54549"/>
            <a:ext cx="13049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Workout – period of time engaged in exercise</a:t>
            </a:r>
          </a:p>
          <a:p>
            <a:r>
              <a:rPr lang="en-US" dirty="0" smtClean="0"/>
              <a:t>Should be tailored to your specific fitness level and goals</a:t>
            </a:r>
          </a:p>
          <a:p>
            <a:r>
              <a:rPr lang="en-US" dirty="0" smtClean="0"/>
              <a:t>Based on the exercise principles</a:t>
            </a:r>
            <a:endParaRPr lang="en-US" dirty="0"/>
          </a:p>
        </p:txBody>
      </p:sp>
      <p:pic>
        <p:nvPicPr>
          <p:cNvPr id="8194" name="Picture 2" descr="C:\Users\msm15132\AppData\Local\Microsoft\Windows\Temporary Internet Files\Content.IE5\WB58VJBB\MP9004427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24231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sm15132\AppData\Local\Microsoft\Windows\Temporary Internet Files\Content.IE5\SEDMZEHV\MP9004023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500"/>
            <a:ext cx="20233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down – lowers the heart rate gradually</a:t>
            </a:r>
          </a:p>
          <a:p>
            <a:r>
              <a:rPr lang="en-US" dirty="0" smtClean="0"/>
              <a:t>Prevents pooling of blood in the lower body which can cause dizziness and feeling faint</a:t>
            </a:r>
          </a:p>
          <a:p>
            <a:endParaRPr lang="en-US" dirty="0"/>
          </a:p>
          <a:p>
            <a:r>
              <a:rPr lang="en-US" dirty="0" smtClean="0"/>
              <a:t>2 phases:</a:t>
            </a:r>
          </a:p>
          <a:p>
            <a:pPr lvl="1"/>
            <a:r>
              <a:rPr lang="en-US" dirty="0" smtClean="0"/>
              <a:t>Cardiovascular </a:t>
            </a:r>
            <a:r>
              <a:rPr lang="en-US" dirty="0" err="1" smtClean="0"/>
              <a:t>cooldown</a:t>
            </a:r>
            <a:r>
              <a:rPr lang="en-US" dirty="0" smtClean="0"/>
              <a:t> – slow continual movement after exercise for 3-5 minutes</a:t>
            </a:r>
          </a:p>
          <a:p>
            <a:pPr lvl="1"/>
            <a:r>
              <a:rPr lang="en-US" dirty="0" smtClean="0"/>
              <a:t>Stretching </a:t>
            </a:r>
            <a:r>
              <a:rPr lang="en-US" dirty="0" err="1" smtClean="0"/>
              <a:t>cooldown</a:t>
            </a:r>
            <a:r>
              <a:rPr lang="en-US" dirty="0" smtClean="0"/>
              <a:t> – static stretching that minimizes stiffness and muscle soreness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Achieving total Personal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Participate in regular physical activity</a:t>
            </a:r>
          </a:p>
          <a:p>
            <a:r>
              <a:rPr lang="en-US" dirty="0" smtClean="0"/>
              <a:t>Maintain acceptable levels of fitness</a:t>
            </a:r>
          </a:p>
          <a:p>
            <a:r>
              <a:rPr lang="en-US" dirty="0" smtClean="0"/>
              <a:t>Eat nutritious foods</a:t>
            </a:r>
          </a:p>
          <a:p>
            <a:r>
              <a:rPr lang="en-US" dirty="0" smtClean="0"/>
              <a:t>Sleep 8-9 hours per night</a:t>
            </a:r>
          </a:p>
          <a:p>
            <a:r>
              <a:rPr lang="en-US" dirty="0" smtClean="0"/>
              <a:t>Get regular medical checkups</a:t>
            </a:r>
          </a:p>
          <a:p>
            <a:r>
              <a:rPr lang="en-US" dirty="0" smtClean="0"/>
              <a:t>Maintain an appropriate weight</a:t>
            </a:r>
          </a:p>
          <a:p>
            <a:r>
              <a:rPr lang="en-US" dirty="0" smtClean="0"/>
              <a:t>Avoid harmful substances like tobacco, alcohol and drugs</a:t>
            </a:r>
          </a:p>
          <a:p>
            <a:endParaRPr lang="en-US" dirty="0"/>
          </a:p>
          <a:p>
            <a:r>
              <a:rPr lang="en-US" dirty="0" smtClean="0"/>
              <a:t>Physical fitness is just 1 component of personal fitness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886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Fitness and the health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Health – combination of physical, mental/emotional, and social well-being</a:t>
            </a:r>
          </a:p>
          <a:p>
            <a:r>
              <a:rPr lang="en-US" dirty="0" smtClean="0"/>
              <a:t>Wellness – total health in all 3 areas</a:t>
            </a:r>
          </a:p>
          <a:p>
            <a:r>
              <a:rPr lang="en-US" dirty="0" smtClean="0"/>
              <a:t>Physical fitness is essential to maintaining your overall health</a:t>
            </a:r>
          </a:p>
          <a:p>
            <a:r>
              <a:rPr lang="en-US" dirty="0" smtClean="0"/>
              <a:t>Health triangle includes the 3 areas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114800"/>
            <a:ext cx="2888272" cy="248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when a person is physically fit</a:t>
            </a:r>
          </a:p>
          <a:p>
            <a:pPr lvl="1"/>
            <a:r>
              <a:rPr lang="en-US" dirty="0" smtClean="0"/>
              <a:t>Higher energy level</a:t>
            </a:r>
          </a:p>
          <a:p>
            <a:pPr lvl="1"/>
            <a:r>
              <a:rPr lang="en-US" dirty="0" smtClean="0"/>
              <a:t>Improved strength, flexibility and muscle tone</a:t>
            </a:r>
          </a:p>
          <a:p>
            <a:pPr lvl="1"/>
            <a:r>
              <a:rPr lang="en-US" dirty="0" smtClean="0"/>
              <a:t>Better heart and lung function</a:t>
            </a:r>
          </a:p>
          <a:p>
            <a:pPr lvl="1"/>
            <a:r>
              <a:rPr lang="en-US" dirty="0" smtClean="0"/>
              <a:t>Stronger bones</a:t>
            </a:r>
          </a:p>
          <a:p>
            <a:pPr lvl="1"/>
            <a:r>
              <a:rPr lang="en-US" dirty="0" smtClean="0"/>
              <a:t>Healthy weight and reduced body fat</a:t>
            </a:r>
          </a:p>
          <a:p>
            <a:pPr lvl="1"/>
            <a:r>
              <a:rPr lang="en-US" dirty="0" smtClean="0"/>
              <a:t>Improved coordination</a:t>
            </a:r>
          </a:p>
          <a:p>
            <a:pPr lvl="1"/>
            <a:r>
              <a:rPr lang="en-US" dirty="0" smtClean="0"/>
              <a:t>Better sleep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C:\Users\msm15132\AppData\Local\Microsoft\Windows\Temporary Internet Files\Content.IE5\QOB2A13D\MC9003835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75811"/>
            <a:ext cx="2219858" cy="22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Functional health – ability to maintain high levels of health and wellness by reducing risks for developing health </a:t>
            </a:r>
            <a:r>
              <a:rPr lang="en-US" dirty="0" smtClean="0"/>
              <a:t>problems</a:t>
            </a:r>
          </a:p>
          <a:p>
            <a:endParaRPr lang="en-US" dirty="0"/>
          </a:p>
          <a:p>
            <a:r>
              <a:rPr lang="en-US" dirty="0" smtClean="0"/>
              <a:t>Physical activity helps to maintain functional health because it helps eliminates risks linked to sedentary lifestyles like: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High blood pressure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Some forms of cancer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/ 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improved when people are physically fit</a:t>
            </a:r>
          </a:p>
          <a:p>
            <a:r>
              <a:rPr lang="en-US" dirty="0" smtClean="0"/>
              <a:t>Physically fit people:</a:t>
            </a:r>
          </a:p>
          <a:p>
            <a:pPr lvl="1"/>
            <a:r>
              <a:rPr lang="en-US" dirty="0" smtClean="0"/>
              <a:t>Think more clearly</a:t>
            </a:r>
          </a:p>
          <a:p>
            <a:pPr lvl="1"/>
            <a:r>
              <a:rPr lang="en-US" dirty="0" smtClean="0"/>
              <a:t>Better able to concentrate on work or school</a:t>
            </a:r>
          </a:p>
          <a:p>
            <a:pPr lvl="1"/>
            <a:r>
              <a:rPr lang="en-US" dirty="0" smtClean="0"/>
              <a:t>Experience higher self-esteem</a:t>
            </a:r>
            <a:endParaRPr lang="en-US" dirty="0"/>
          </a:p>
        </p:txBody>
      </p:sp>
      <p:pic>
        <p:nvPicPr>
          <p:cNvPr id="1026" name="Picture 2" descr="C:\Users\msm15132\AppData\Local\Microsoft\Windows\Temporary Internet Files\Content.IE5\HVCPM6S7\MC9003836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222297" cy="26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improved with better personal fitness</a:t>
            </a:r>
            <a:endParaRPr lang="en-US" dirty="0"/>
          </a:p>
          <a:p>
            <a:r>
              <a:rPr lang="en-US" dirty="0" smtClean="0"/>
              <a:t>Better able to</a:t>
            </a:r>
          </a:p>
          <a:p>
            <a:pPr lvl="1"/>
            <a:r>
              <a:rPr lang="en-US" dirty="0" smtClean="0"/>
              <a:t>Develop and maintain friendships</a:t>
            </a:r>
          </a:p>
          <a:p>
            <a:pPr lvl="1"/>
            <a:r>
              <a:rPr lang="en-US" dirty="0" smtClean="0"/>
              <a:t>Work well as part of a group</a:t>
            </a:r>
          </a:p>
          <a:p>
            <a:pPr lvl="1"/>
            <a:r>
              <a:rPr lang="en-US" dirty="0" smtClean="0"/>
              <a:t>Effectively resolve conflicts</a:t>
            </a:r>
          </a:p>
        </p:txBody>
      </p:sp>
      <p:pic>
        <p:nvPicPr>
          <p:cNvPr id="2050" name="Picture 2" descr="C:\Users\msm15132\AppData\Local\Microsoft\Windows\Temporary Internet Files\Content.IE5\QOB2A13D\MP9102209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36549"/>
            <a:ext cx="3810000" cy="25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1421</Words>
  <Application>Microsoft Office PowerPoint</Application>
  <PresentationFormat>On-screen Show (4:3)</PresentationFormat>
  <Paragraphs>214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iRespondGraphMaster</vt:lpstr>
      <vt:lpstr>Opulent</vt:lpstr>
      <vt:lpstr>iRespondQuestionMaster</vt:lpstr>
      <vt:lpstr>Lifetime fitness </vt:lpstr>
      <vt:lpstr>Physical Activity, Exercise, and health</vt:lpstr>
      <vt:lpstr>What is physical fitness?</vt:lpstr>
      <vt:lpstr>Achieving total Personal Fitness</vt:lpstr>
      <vt:lpstr>Fitness and the health triangle</vt:lpstr>
      <vt:lpstr>Physical health</vt:lpstr>
      <vt:lpstr>PowerPoint Presentation</vt:lpstr>
      <vt:lpstr>Mental / emotional Health</vt:lpstr>
      <vt:lpstr>Social Health</vt:lpstr>
      <vt:lpstr>Functional Fitness</vt:lpstr>
      <vt:lpstr>Physical Activity pyramid</vt:lpstr>
      <vt:lpstr>Healthy people 2010</vt:lpstr>
      <vt:lpstr>Personal Fitness and risk factors</vt:lpstr>
      <vt:lpstr>Risk Factors you can’t modify</vt:lpstr>
      <vt:lpstr>Changeable risk factors</vt:lpstr>
      <vt:lpstr>Developing a positive fitness attitude</vt:lpstr>
      <vt:lpstr>Benefits of Personal Fitness</vt:lpstr>
      <vt:lpstr>Getting Started</vt:lpstr>
      <vt:lpstr>Exercise Guidelines</vt:lpstr>
      <vt:lpstr>Lifetime fitness part 2</vt:lpstr>
      <vt:lpstr>Exercise Principles</vt:lpstr>
      <vt:lpstr>The Fitt Principle for exercise</vt:lpstr>
      <vt:lpstr>Frequency</vt:lpstr>
      <vt:lpstr>Intensity</vt:lpstr>
      <vt:lpstr>PowerPoint Presentation</vt:lpstr>
      <vt:lpstr>Time</vt:lpstr>
      <vt:lpstr>type</vt:lpstr>
      <vt:lpstr>Principle of specificity</vt:lpstr>
      <vt:lpstr>Principle of progression</vt:lpstr>
      <vt:lpstr>trainability</vt:lpstr>
      <vt:lpstr>Components of a complete workout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Lifetime fitness</dc:title>
  <dc:creator>Susan Milam</dc:creator>
  <cp:lastModifiedBy>Susan Milam</cp:lastModifiedBy>
  <cp:revision>34</cp:revision>
  <dcterms:created xsi:type="dcterms:W3CDTF">2011-12-05T17:02:52Z</dcterms:created>
  <dcterms:modified xsi:type="dcterms:W3CDTF">2012-03-20T12:32:57Z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</Properties>
</file>