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9" r:id="rId5"/>
    <p:sldId id="257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7" r:id="rId18"/>
    <p:sldId id="271" r:id="rId19"/>
    <p:sldId id="272" r:id="rId20"/>
    <p:sldId id="273" r:id="rId21"/>
    <p:sldId id="274" r:id="rId22"/>
    <p:sldId id="275" r:id="rId23"/>
    <p:sldId id="276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6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9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1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3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4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1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395D06-86DF-4EE1-A5F1-87E71B05EBDE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57119A-49BB-4D9F-BD17-470C7B0E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313355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581400"/>
            <a:ext cx="3309803" cy="2100309"/>
          </a:xfrm>
        </p:spPr>
        <p:txBody>
          <a:bodyPr>
            <a:normAutofit/>
          </a:bodyPr>
          <a:lstStyle/>
          <a:p>
            <a:r>
              <a:rPr lang="en-US" dirty="0" smtClean="0"/>
              <a:t>Standards:</a:t>
            </a:r>
          </a:p>
          <a:p>
            <a:r>
              <a:rPr lang="en-US" dirty="0" smtClean="0"/>
              <a:t>HE.HS.7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msm15132\AppData\Local\Microsoft\Windows\Temporary Internet Files\Content.IE5\OVQZIEL9\MC9004338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86" y="152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 body respond to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62308" cy="4191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 You walk by a house and a large dog runs rapidly to the fence barking and growling at you.  What is your body’s response?</a:t>
            </a:r>
          </a:p>
          <a:p>
            <a:r>
              <a:rPr lang="en-US" dirty="0" smtClean="0"/>
              <a:t>Startled feeling, increased heart rate, rapid breathing</a:t>
            </a:r>
          </a:p>
          <a:p>
            <a:endParaRPr lang="en-US" dirty="0"/>
          </a:p>
          <a:p>
            <a:r>
              <a:rPr lang="en-US" b="1" dirty="0" smtClean="0"/>
              <a:t>Automatic physical response of the body</a:t>
            </a:r>
          </a:p>
          <a:p>
            <a:pPr lvl="1"/>
            <a:r>
              <a:rPr lang="en-US" u="sng" dirty="0" smtClean="0"/>
              <a:t>Alarm</a:t>
            </a:r>
            <a:r>
              <a:rPr lang="en-US" dirty="0" smtClean="0"/>
              <a:t> – mind and body go on alert to defend itself or flee from the stress…. “fight or flight”</a:t>
            </a:r>
          </a:p>
          <a:p>
            <a:pPr lvl="1"/>
            <a:r>
              <a:rPr lang="en-US" u="sng" dirty="0" smtClean="0"/>
              <a:t>Resistance</a:t>
            </a:r>
            <a:r>
              <a:rPr lang="en-US" dirty="0" smtClean="0"/>
              <a:t> – body adapts and reacts to stressor allowing you to continue to perform for brief period</a:t>
            </a:r>
          </a:p>
          <a:p>
            <a:pPr lvl="1"/>
            <a:r>
              <a:rPr lang="en-US" u="sng" dirty="0" smtClean="0"/>
              <a:t>Fatigue</a:t>
            </a:r>
            <a:r>
              <a:rPr lang="en-US" dirty="0" smtClean="0"/>
              <a:t> – after prolonged exposure to stress, the body loses the ability to adapt and you become tired and unable to manage other stresses 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252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alarm stage of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3896"/>
            <a:ext cx="5410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Step 1:  Hypothalamus at base of brain receives danger signals from other parts of brain – releases a hormone that acts on the pituitary gland</a:t>
            </a:r>
          </a:p>
          <a:p>
            <a:r>
              <a:rPr lang="en-US" dirty="0" smtClean="0"/>
              <a:t>Step 2:  Pituitary gland secretes hormone that acts on the adrenal glands</a:t>
            </a:r>
          </a:p>
          <a:p>
            <a:r>
              <a:rPr lang="en-US" dirty="0" smtClean="0"/>
              <a:t>Step 3:  Adrenal gland secrete adrenaline to prepare body for fight or flight causing these physical symptoms:</a:t>
            </a:r>
          </a:p>
          <a:p>
            <a:pPr lvl="1"/>
            <a:r>
              <a:rPr lang="en-US" dirty="0" smtClean="0"/>
              <a:t>Dilated pupils, </a:t>
            </a:r>
            <a:r>
              <a:rPr lang="en-US" dirty="0" err="1" smtClean="0"/>
              <a:t>increses</a:t>
            </a:r>
            <a:r>
              <a:rPr lang="en-US" dirty="0" smtClean="0"/>
              <a:t> perspiration, increased pulse and HR, rise in blood pressure, increase blood flow to muscles and brain, increase in muscle tension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747" y="1905000"/>
            <a:ext cx="2813704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health effected from prolonged exposure to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6777317" cy="3508977"/>
          </a:xfrm>
        </p:spPr>
        <p:txBody>
          <a:bodyPr/>
          <a:lstStyle/>
          <a:p>
            <a:r>
              <a:rPr lang="en-US" dirty="0" smtClean="0"/>
              <a:t>Psychosomatic response – physical reaction of body that is cause by stress rather than injury or illness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Weakened immune system</a:t>
            </a:r>
          </a:p>
          <a:p>
            <a:pPr lvl="1"/>
            <a:r>
              <a:rPr lang="en-US" dirty="0" smtClean="0"/>
              <a:t>High blood pressure</a:t>
            </a:r>
          </a:p>
          <a:p>
            <a:pPr lvl="1"/>
            <a:r>
              <a:rPr lang="en-US" dirty="0" smtClean="0"/>
              <a:t>Digestive disorders</a:t>
            </a:r>
          </a:p>
          <a:p>
            <a:pPr lvl="1"/>
            <a:r>
              <a:rPr lang="en-US" dirty="0" smtClean="0"/>
              <a:t>Grinding of teeth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19400"/>
            <a:ext cx="2814908" cy="3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876" y="381000"/>
            <a:ext cx="7024744" cy="1143000"/>
          </a:xfrm>
        </p:spPr>
        <p:txBody>
          <a:bodyPr/>
          <a:lstStyle/>
          <a:p>
            <a:r>
              <a:rPr lang="en-US" dirty="0" smtClean="0"/>
              <a:t>How can I manage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777317" cy="3508977"/>
          </a:xfrm>
        </p:spPr>
        <p:txBody>
          <a:bodyPr/>
          <a:lstStyle/>
          <a:p>
            <a:r>
              <a:rPr lang="en-US" dirty="0" smtClean="0"/>
              <a:t>Effects of stress build up over time</a:t>
            </a:r>
          </a:p>
          <a:p>
            <a:r>
              <a:rPr lang="en-US" dirty="0" smtClean="0"/>
              <a:t>Chronic stress – stress associated with long term  problems that are beyond a persons control</a:t>
            </a:r>
          </a:p>
          <a:p>
            <a:r>
              <a:rPr lang="en-US" dirty="0" smtClean="0"/>
              <a:t>If the stress is not properly managed, it can take a toll on your physical and mental health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267200"/>
            <a:ext cx="3405334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252" y="228600"/>
            <a:ext cx="7024744" cy="1143000"/>
          </a:xfrm>
        </p:spPr>
        <p:txBody>
          <a:bodyPr/>
          <a:lstStyle/>
          <a:p>
            <a:r>
              <a:rPr lang="en-US" dirty="0" smtClean="0"/>
              <a:t>Management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762948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Avoidance or limiting – stay away from or limit your exposure to stressors</a:t>
            </a:r>
          </a:p>
          <a:p>
            <a:r>
              <a:rPr lang="en-US" dirty="0" smtClean="0"/>
              <a:t>Relaxation techniques – deep breathing, pleasant thoughts, stretching, warm baths, massage</a:t>
            </a:r>
          </a:p>
          <a:p>
            <a:r>
              <a:rPr lang="en-US" dirty="0" smtClean="0"/>
              <a:t>Redirect your energy – into exercise, art projects, recreation activities</a:t>
            </a:r>
          </a:p>
          <a:p>
            <a:r>
              <a:rPr lang="en-US" dirty="0" smtClean="0"/>
              <a:t>Seek support – talk about you stress with someone you trust </a:t>
            </a:r>
          </a:p>
          <a:p>
            <a:r>
              <a:rPr lang="en-US" dirty="0" smtClean="0"/>
              <a:t>Maintain good physical health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81200"/>
            <a:ext cx="34493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Defense 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109908" cy="40800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Mental </a:t>
            </a:r>
            <a:r>
              <a:rPr lang="en-US" dirty="0"/>
              <a:t>processes that protect individuals from strong or stressful emotions or </a:t>
            </a:r>
            <a:r>
              <a:rPr lang="en-US" dirty="0" smtClean="0"/>
              <a:t>situations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u="sng" dirty="0"/>
              <a:t>Repression-</a:t>
            </a:r>
            <a:r>
              <a:rPr lang="en-US" dirty="0"/>
              <a:t>involuntarily pushing unpleasant feelings out of conscious </a:t>
            </a:r>
            <a:r>
              <a:rPr lang="en-US" dirty="0" smtClean="0"/>
              <a:t>thought.</a:t>
            </a:r>
          </a:p>
          <a:p>
            <a:r>
              <a:rPr lang="en-US" b="1" u="sng" dirty="0"/>
              <a:t>Rationalization-</a:t>
            </a:r>
            <a:r>
              <a:rPr lang="en-US" dirty="0"/>
              <a:t>making excuses to explain a situation or </a:t>
            </a:r>
            <a:r>
              <a:rPr lang="en-US" dirty="0" smtClean="0"/>
              <a:t>behavior.</a:t>
            </a:r>
          </a:p>
          <a:p>
            <a:r>
              <a:rPr lang="en-US" b="1" u="sng" dirty="0" smtClean="0"/>
              <a:t>Denial-</a:t>
            </a:r>
            <a:r>
              <a:rPr lang="en-US" dirty="0" smtClean="0"/>
              <a:t>unconscious </a:t>
            </a:r>
            <a:r>
              <a:rPr lang="en-US" dirty="0"/>
              <a:t>lack of acknowledgement of something that is obvious to </a:t>
            </a:r>
            <a:r>
              <a:rPr lang="en-US" dirty="0" smtClean="0"/>
              <a:t>others.</a:t>
            </a:r>
          </a:p>
          <a:p>
            <a:r>
              <a:rPr lang="en-US" b="1" u="sng" dirty="0"/>
              <a:t>Compensation-</a:t>
            </a:r>
            <a:r>
              <a:rPr lang="en-US" dirty="0"/>
              <a:t>making up for weaknesses and mistakes through gift giving or extreme </a:t>
            </a:r>
            <a:r>
              <a:rPr lang="en-US" dirty="0" smtClean="0"/>
              <a:t>efforts.</a:t>
            </a:r>
          </a:p>
          <a:p>
            <a:r>
              <a:rPr lang="en-US" b="1" u="sng" dirty="0"/>
              <a:t>Projection-</a:t>
            </a:r>
            <a:r>
              <a:rPr lang="en-US" dirty="0"/>
              <a:t>attributing your own feelings or faults to another person or group</a:t>
            </a:r>
          </a:p>
        </p:txBody>
      </p:sp>
    </p:spTree>
    <p:extLst>
      <p:ext uri="{BB962C8B-B14F-4D97-AF65-F5344CB8AC3E}">
        <p14:creationId xmlns:p14="http://schemas.microsoft.com/office/powerpoint/2010/main" val="372147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Anxiety and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76400"/>
            <a:ext cx="5867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Anxiety – feeling uneasy or worried about what may happen</a:t>
            </a:r>
          </a:p>
          <a:p>
            <a:pPr lvl="1"/>
            <a:r>
              <a:rPr lang="en-US" dirty="0" smtClean="0"/>
              <a:t>Occurs occasionally</a:t>
            </a:r>
          </a:p>
          <a:p>
            <a:pPr lvl="1"/>
            <a:r>
              <a:rPr lang="en-US" dirty="0" smtClean="0"/>
              <a:t>Normal response to life events</a:t>
            </a:r>
          </a:p>
          <a:p>
            <a:r>
              <a:rPr lang="en-US" dirty="0" smtClean="0"/>
              <a:t>Depression – </a:t>
            </a:r>
            <a:r>
              <a:rPr lang="en-US" b="1" dirty="0" smtClean="0"/>
              <a:t>prolonged</a:t>
            </a:r>
            <a:r>
              <a:rPr lang="en-US" dirty="0" smtClean="0"/>
              <a:t> feeling of helplessness, hopelessness and sadness</a:t>
            </a:r>
          </a:p>
          <a:p>
            <a:pPr lvl="1"/>
            <a:r>
              <a:rPr lang="en-US" dirty="0" smtClean="0"/>
              <a:t>Sometimes requires medical help</a:t>
            </a:r>
          </a:p>
          <a:p>
            <a:pPr lvl="1"/>
            <a:r>
              <a:rPr lang="en-US" dirty="0" smtClean="0"/>
              <a:t>Can be caused by physical, psychological and social reasons</a:t>
            </a:r>
          </a:p>
          <a:p>
            <a:pPr lvl="1"/>
            <a:r>
              <a:rPr lang="en-US" dirty="0" smtClean="0"/>
              <a:t>Treatable illness</a:t>
            </a:r>
          </a:p>
          <a:p>
            <a:pPr lvl="1"/>
            <a:endParaRPr lang="en-US" dirty="0"/>
          </a:p>
        </p:txBody>
      </p:sp>
      <p:sp>
        <p:nvSpPr>
          <p:cNvPr id="4" name="AutoShape 2" descr="http://img05.deviantart.net/0a63/i/2015/112/4/0/depression_awareness_by_awarenessbeyondart-d608z3l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0"/>
            <a:ext cx="2438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228600"/>
            <a:ext cx="7024744" cy="1143000"/>
          </a:xfrm>
        </p:spPr>
        <p:txBody>
          <a:bodyPr/>
          <a:lstStyle/>
          <a:p>
            <a:r>
              <a:rPr lang="en-US" dirty="0" smtClean="0"/>
              <a:t>Mental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2664"/>
            <a:ext cx="7924800" cy="33924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ffect over 57 million Americans (1 in every 4)</a:t>
            </a:r>
          </a:p>
          <a:p>
            <a:r>
              <a:rPr lang="en-US" dirty="0" smtClean="0"/>
              <a:t>Illness of the mind that can affect thoughts, feelings, and behaviors of a person, preventing him from leading a happy, healthful, and productive life</a:t>
            </a:r>
          </a:p>
          <a:p>
            <a:r>
              <a:rPr lang="en-US" dirty="0" smtClean="0"/>
              <a:t>Medical conditions that require diagnosis and treatment</a:t>
            </a:r>
          </a:p>
          <a:p>
            <a:r>
              <a:rPr lang="en-US" dirty="0" smtClean="0"/>
              <a:t>Many are reluctant to seek treatment due to the stigma associated with mental dis.</a:t>
            </a:r>
          </a:p>
          <a:p>
            <a:r>
              <a:rPr lang="en-US" dirty="0" smtClean="0"/>
              <a:t>Types of disorders:  anxiety, impulse control, eating, mood, conduct, schizophrenia, personality</a:t>
            </a:r>
            <a:endParaRPr lang="en-US" dirty="0"/>
          </a:p>
        </p:txBody>
      </p:sp>
      <p:pic>
        <p:nvPicPr>
          <p:cNvPr id="1026" name="Picture 2" descr="http://www.namifoxvalley.org/blog/wp-content/uploads/2013/04/stand-up-logo-hi-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50" y="4916424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6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533400"/>
            <a:ext cx="70247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6777317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Sometimes stress can cause alienation (feeling of isolation)</a:t>
            </a:r>
          </a:p>
          <a:p>
            <a:r>
              <a:rPr lang="en-US" dirty="0" smtClean="0"/>
              <a:t>Inhibits a person’s ability to cope with life’s difficulties</a:t>
            </a:r>
          </a:p>
          <a:p>
            <a:r>
              <a:rPr lang="en-US" dirty="0" smtClean="0"/>
              <a:t>Some may seek an escape from the pain by committing suicide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leading cause of death for teens aged 15-19</a:t>
            </a:r>
          </a:p>
          <a:p>
            <a:r>
              <a:rPr lang="en-US" dirty="0"/>
              <a:t>3</a:t>
            </a:r>
            <a:r>
              <a:rPr lang="en-US" dirty="0" smtClean="0"/>
              <a:t> common risk factors</a:t>
            </a:r>
          </a:p>
          <a:p>
            <a:pPr lvl="1"/>
            <a:r>
              <a:rPr lang="en-US" dirty="0" smtClean="0"/>
              <a:t>Depression or other mental disorder</a:t>
            </a:r>
          </a:p>
          <a:p>
            <a:pPr lvl="1"/>
            <a:r>
              <a:rPr lang="en-US" dirty="0" smtClean="0"/>
              <a:t>Substance abuse</a:t>
            </a:r>
          </a:p>
          <a:p>
            <a:pPr lvl="1"/>
            <a:r>
              <a:rPr lang="en-US" dirty="0" smtClean="0"/>
              <a:t>Exposure to other teens who have died by suicide (cluster suicides)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3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376"/>
            <a:ext cx="6777317" cy="4572000"/>
          </a:xfrm>
        </p:spPr>
        <p:txBody>
          <a:bodyPr/>
          <a:lstStyle/>
          <a:p>
            <a:r>
              <a:rPr lang="en-US" dirty="0" smtClean="0"/>
              <a:t>Statements about wanting to be dead</a:t>
            </a:r>
          </a:p>
          <a:p>
            <a:r>
              <a:rPr lang="en-US" dirty="0" smtClean="0"/>
              <a:t>Giving away belongings</a:t>
            </a:r>
          </a:p>
          <a:p>
            <a:r>
              <a:rPr lang="en-US" dirty="0" smtClean="0"/>
              <a:t>Withdrawal from friends</a:t>
            </a:r>
          </a:p>
          <a:p>
            <a:r>
              <a:rPr lang="en-US" dirty="0" smtClean="0"/>
              <a:t>Intolerance for praise</a:t>
            </a:r>
          </a:p>
          <a:p>
            <a:r>
              <a:rPr lang="en-US" dirty="0" smtClean="0"/>
              <a:t>Substance abuse</a:t>
            </a:r>
          </a:p>
          <a:p>
            <a:r>
              <a:rPr lang="en-US" dirty="0" smtClean="0"/>
              <a:t>Obsession with death</a:t>
            </a:r>
          </a:p>
          <a:p>
            <a:r>
              <a:rPr lang="en-US" dirty="0" smtClean="0"/>
              <a:t>Impulsive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70400"/>
            <a:ext cx="39624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5" y="4724400"/>
            <a:ext cx="254529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 smtClean="0"/>
              <a:t>What is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316" y="1905000"/>
            <a:ext cx="6777317" cy="3508977"/>
          </a:xfrm>
        </p:spPr>
        <p:txBody>
          <a:bodyPr/>
          <a:lstStyle/>
          <a:p>
            <a:r>
              <a:rPr lang="en-US" dirty="0" smtClean="0"/>
              <a:t>The combination of physical, mental, and social well-being</a:t>
            </a:r>
          </a:p>
          <a:p>
            <a:r>
              <a:rPr lang="en-US" dirty="0" smtClean="0"/>
              <a:t>Must pay attention to all three areas to maintain healthy balance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505200"/>
            <a:ext cx="26479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04800"/>
            <a:ext cx="7024744" cy="1143000"/>
          </a:xfrm>
        </p:spPr>
        <p:txBody>
          <a:bodyPr/>
          <a:lstStyle/>
          <a:p>
            <a:r>
              <a:rPr lang="en-US" dirty="0" smtClean="0"/>
              <a:t>How 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572000"/>
          </a:xfrm>
        </p:spPr>
        <p:txBody>
          <a:bodyPr/>
          <a:lstStyle/>
          <a:p>
            <a:r>
              <a:rPr lang="en-US" dirty="0" smtClean="0"/>
              <a:t>Show empathy</a:t>
            </a:r>
          </a:p>
          <a:p>
            <a:r>
              <a:rPr lang="en-US" dirty="0" smtClean="0"/>
              <a:t>Initiate a meaningful conversation</a:t>
            </a:r>
          </a:p>
          <a:p>
            <a:r>
              <a:rPr lang="en-US" dirty="0" smtClean="0"/>
              <a:t>Show support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Persuade the person to seek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91000"/>
            <a:ext cx="5426336" cy="22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Counselor</a:t>
            </a:r>
          </a:p>
          <a:p>
            <a:r>
              <a:rPr lang="en-US" dirty="0" smtClean="0"/>
              <a:t>School psychologist</a:t>
            </a:r>
          </a:p>
          <a:p>
            <a:r>
              <a:rPr lang="en-US" dirty="0" smtClean="0"/>
              <a:t>Psychiatrist</a:t>
            </a:r>
          </a:p>
          <a:p>
            <a:r>
              <a:rPr lang="en-US" dirty="0" smtClean="0"/>
              <a:t>Neurologist</a:t>
            </a:r>
          </a:p>
          <a:p>
            <a:r>
              <a:rPr lang="en-US" dirty="0" smtClean="0"/>
              <a:t>Clinical psychologist</a:t>
            </a:r>
          </a:p>
          <a:p>
            <a:r>
              <a:rPr lang="en-US" dirty="0" smtClean="0"/>
              <a:t>Psychiatric social worker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53" y="2209800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6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– on </a:t>
            </a:r>
            <a:r>
              <a:rPr lang="en-US" smtClean="0"/>
              <a:t>notebook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5 positive things about yourself</a:t>
            </a:r>
          </a:p>
          <a:p>
            <a:r>
              <a:rPr lang="en-US" dirty="0" smtClean="0"/>
              <a:t>Create a management plan for a particular stressor.  Follow the format below: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.  Describe the stressor</a:t>
            </a:r>
          </a:p>
          <a:p>
            <a:pPr lvl="1"/>
            <a:r>
              <a:rPr lang="en-US" dirty="0" smtClean="0"/>
              <a:t>2.  List 3 methods you could use to manage the stress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mental / emotional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accept yourself and others, express and manage emotions, and deal with the demands and challenges you meet in your life</a:t>
            </a:r>
            <a:endParaRPr lang="en-US" dirty="0"/>
          </a:p>
        </p:txBody>
      </p:sp>
      <p:pic>
        <p:nvPicPr>
          <p:cNvPr id="2050" name="Picture 2" descr="C:\Users\msm15132\AppData\Local\Microsoft\Windows\Temporary Internet Files\Content.IE5\SEDMZEHV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1752600" cy="20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17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Maslow’s </a:t>
            </a:r>
            <a:r>
              <a:rPr lang="en-US" dirty="0" err="1" smtClean="0"/>
              <a:t>Heirarchey</a:t>
            </a:r>
            <a:r>
              <a:rPr lang="en-US" dirty="0" smtClean="0"/>
              <a:t> of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23652"/>
            <a:ext cx="2590801" cy="3696148"/>
          </a:xfrm>
        </p:spPr>
        <p:txBody>
          <a:bodyPr/>
          <a:lstStyle/>
          <a:p>
            <a:r>
              <a:rPr lang="en-US" dirty="0" smtClean="0"/>
              <a:t>Needs of lower levels must be filled before </a:t>
            </a:r>
            <a:r>
              <a:rPr lang="en-US" smtClean="0"/>
              <a:t>upper levels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01844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6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Good Mental and 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42" y="2209800"/>
            <a:ext cx="5949457" cy="3886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Sense of belonging </a:t>
            </a:r>
            <a:r>
              <a:rPr lang="en-US" dirty="0" smtClean="0"/>
              <a:t>– closeness to others who support you – family, friends</a:t>
            </a:r>
          </a:p>
          <a:p>
            <a:r>
              <a:rPr lang="en-US" u="sng" dirty="0" smtClean="0"/>
              <a:t>Sense of purpose </a:t>
            </a:r>
            <a:r>
              <a:rPr lang="en-US" dirty="0" smtClean="0"/>
              <a:t>– recognizing your value and importance</a:t>
            </a:r>
          </a:p>
          <a:p>
            <a:r>
              <a:rPr lang="en-US" u="sng" dirty="0" smtClean="0"/>
              <a:t>Positive outlook </a:t>
            </a:r>
            <a:r>
              <a:rPr lang="en-US" dirty="0" smtClean="0"/>
              <a:t>– seeing the bright side of life</a:t>
            </a:r>
          </a:p>
          <a:p>
            <a:r>
              <a:rPr lang="en-US" u="sng" dirty="0" smtClean="0"/>
              <a:t>Self sufficiency </a:t>
            </a:r>
            <a:r>
              <a:rPr lang="en-US" dirty="0" smtClean="0"/>
              <a:t>– being confident enough to make decisions that promote your independence and self-assurance</a:t>
            </a:r>
          </a:p>
          <a:p>
            <a:r>
              <a:rPr lang="en-US" u="sng" dirty="0" smtClean="0"/>
              <a:t>Healthy self-esteem </a:t>
            </a:r>
            <a:r>
              <a:rPr lang="en-US" dirty="0" smtClean="0"/>
              <a:t>– helps you accept and recover from difficulties and failures</a:t>
            </a:r>
            <a:endParaRPr lang="en-US" dirty="0"/>
          </a:p>
        </p:txBody>
      </p:sp>
      <p:pic>
        <p:nvPicPr>
          <p:cNvPr id="1026" name="Picture 2" descr="C:\Users\msm15132\AppData\Local\Microsoft\Windows\Temporary Internet Files\Content.IE5\SEDMZEHV\MC9000561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927860" cy="25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self-esteem develop and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over time when you are praised for mastering a task and reassured on tasks yet to be mastered</a:t>
            </a:r>
          </a:p>
          <a:p>
            <a:r>
              <a:rPr lang="en-US" dirty="0" smtClean="0"/>
              <a:t>Improved by</a:t>
            </a:r>
          </a:p>
          <a:p>
            <a:pPr lvl="1"/>
            <a:r>
              <a:rPr lang="en-US" dirty="0" smtClean="0"/>
              <a:t>Choosing friends who value and respect you</a:t>
            </a:r>
          </a:p>
          <a:p>
            <a:pPr lvl="1"/>
            <a:r>
              <a:rPr lang="en-US" dirty="0" smtClean="0"/>
              <a:t>Focus of positive aspects of self</a:t>
            </a:r>
          </a:p>
          <a:p>
            <a:pPr lvl="1"/>
            <a:r>
              <a:rPr lang="en-US" dirty="0" smtClean="0"/>
              <a:t>Replace negative self-talk with </a:t>
            </a:r>
            <a:r>
              <a:rPr lang="en-US" dirty="0" err="1" smtClean="0"/>
              <a:t>positve</a:t>
            </a:r>
            <a:endParaRPr lang="en-US" dirty="0" smtClean="0"/>
          </a:p>
          <a:p>
            <a:pPr lvl="1"/>
            <a:r>
              <a:rPr lang="en-US" dirty="0" smtClean="0"/>
              <a:t>Consider mistakes as learning opportunities</a:t>
            </a:r>
          </a:p>
          <a:p>
            <a:pPr lvl="1"/>
            <a:r>
              <a:rPr lang="en-US" dirty="0" smtClean="0"/>
              <a:t>Exercise regularly to feel more energized</a:t>
            </a:r>
          </a:p>
          <a:p>
            <a:pPr lvl="1"/>
            <a:r>
              <a:rPr lang="en-US" dirty="0" smtClean="0"/>
              <a:t>Accept things you can’t change and focus on those you can</a:t>
            </a:r>
          </a:p>
          <a:p>
            <a:pPr lvl="1"/>
            <a:r>
              <a:rPr lang="en-US" dirty="0" smtClean="0"/>
              <a:t>Try new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73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99064"/>
          </a:xfrm>
        </p:spPr>
        <p:txBody>
          <a:bodyPr/>
          <a:lstStyle/>
          <a:p>
            <a:r>
              <a:rPr lang="en-US" dirty="0" smtClean="0"/>
              <a:t>What is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reaction of the mind and body to everyday challenges and demands</a:t>
            </a:r>
          </a:p>
          <a:p>
            <a:endParaRPr lang="en-US" dirty="0"/>
          </a:p>
          <a:p>
            <a:r>
              <a:rPr lang="en-US" dirty="0" smtClean="0"/>
              <a:t>What are some examples of stress?</a:t>
            </a:r>
          </a:p>
          <a:p>
            <a:pPr lvl="1"/>
            <a:r>
              <a:rPr lang="en-US" dirty="0" smtClean="0"/>
              <a:t>Taking a test</a:t>
            </a:r>
          </a:p>
          <a:p>
            <a:pPr lvl="1"/>
            <a:r>
              <a:rPr lang="en-US" dirty="0" smtClean="0"/>
              <a:t>Being late to catch the bus</a:t>
            </a:r>
          </a:p>
          <a:p>
            <a:pPr lvl="1"/>
            <a:r>
              <a:rPr lang="en-US" dirty="0" smtClean="0"/>
              <a:t>Performing well  in the big football game</a:t>
            </a:r>
          </a:p>
          <a:p>
            <a:endParaRPr lang="en-US" dirty="0"/>
          </a:p>
          <a:p>
            <a:r>
              <a:rPr lang="en-US" dirty="0" smtClean="0"/>
              <a:t>Often times stress is unavoidable.  How it effects you, depends on your perception of or reaction to the stress</a:t>
            </a:r>
          </a:p>
          <a:p>
            <a:pPr lvl="1"/>
            <a:r>
              <a:rPr lang="en-US" dirty="0" smtClean="0"/>
              <a:t>IE – you view a disagreement with a friend as ruining the relationship where the friend may believe that you will work through the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799064"/>
          </a:xfrm>
        </p:spPr>
        <p:txBody>
          <a:bodyPr/>
          <a:lstStyle/>
          <a:p>
            <a:r>
              <a:rPr lang="en-US" dirty="0" smtClean="0"/>
              <a:t>Is stress always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No, it can have positive effects as well as negative</a:t>
            </a:r>
          </a:p>
          <a:p>
            <a:r>
              <a:rPr lang="en-US" b="1" u="sng" dirty="0" smtClean="0"/>
              <a:t>Positive stress-(Eustress)</a:t>
            </a:r>
            <a:r>
              <a:rPr lang="en-US" dirty="0" smtClean="0"/>
              <a:t> can motivate you to work harder at something</a:t>
            </a:r>
          </a:p>
          <a:p>
            <a:r>
              <a:rPr lang="en-US" b="1" u="sng" dirty="0" smtClean="0"/>
              <a:t>Negative stress </a:t>
            </a:r>
            <a:r>
              <a:rPr lang="en-US" dirty="0" smtClean="0"/>
              <a:t>can harm your health and interfere with your ability to carry out daily activities</a:t>
            </a:r>
          </a:p>
          <a:p>
            <a:pPr lvl="1"/>
            <a:r>
              <a:rPr lang="en-US" dirty="0" smtClean="0"/>
              <a:t>Can cause feelings of:  anger, frustration, distraction, being overwhelmed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724936"/>
          </a:xfrm>
        </p:spPr>
        <p:txBody>
          <a:bodyPr/>
          <a:lstStyle/>
          <a:p>
            <a:r>
              <a:rPr lang="en-US" dirty="0" smtClean="0"/>
              <a:t>What are causes of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590"/>
            <a:ext cx="6777317" cy="4191000"/>
          </a:xfrm>
        </p:spPr>
        <p:txBody>
          <a:bodyPr/>
          <a:lstStyle/>
          <a:p>
            <a:r>
              <a:rPr lang="en-US" dirty="0" smtClean="0"/>
              <a:t>Stressor – anything that causes stress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Can be real or imagined, expected or unexpected</a:t>
            </a:r>
          </a:p>
          <a:p>
            <a:pPr lvl="1"/>
            <a:r>
              <a:rPr lang="en-US" dirty="0" smtClean="0"/>
              <a:t>Can be different for individuals based on your experience and perceptions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are some examples of stressors common to everyone and those that may vary from person to person?</a:t>
            </a:r>
          </a:p>
        </p:txBody>
      </p:sp>
      <p:pic>
        <p:nvPicPr>
          <p:cNvPr id="3075" name="Picture 3" descr="C:\Users\msm15132\AppData\Local\Microsoft\Windows\Temporary Internet Files\Content.IE5\SEDMZEHV\MC900056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75155"/>
            <a:ext cx="1837944" cy="16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1116</Words>
  <Application>Microsoft Office PowerPoint</Application>
  <PresentationFormat>On-screen Show (4:3)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Wingdings 2</vt:lpstr>
      <vt:lpstr>iRespondQuestionMaster</vt:lpstr>
      <vt:lpstr>iRespondGraphMaster</vt:lpstr>
      <vt:lpstr>Austin</vt:lpstr>
      <vt:lpstr>Mental Health</vt:lpstr>
      <vt:lpstr>What is health?</vt:lpstr>
      <vt:lpstr>What is mental / emotional health?</vt:lpstr>
      <vt:lpstr>Maslow’s Heirarchey of Needs</vt:lpstr>
      <vt:lpstr>Characteristics of Good Mental and Emotional Health</vt:lpstr>
      <vt:lpstr>How does self-esteem develop and improve?</vt:lpstr>
      <vt:lpstr>What is stress?</vt:lpstr>
      <vt:lpstr>Is stress always bad?</vt:lpstr>
      <vt:lpstr>What are causes of stress?</vt:lpstr>
      <vt:lpstr>How does the body respond to stress?</vt:lpstr>
      <vt:lpstr>The alarm stage of response</vt:lpstr>
      <vt:lpstr>How is health effected from prolonged exposure to stress?</vt:lpstr>
      <vt:lpstr>How can I manage stress?</vt:lpstr>
      <vt:lpstr>Management techniques</vt:lpstr>
      <vt:lpstr>Defense Mechanisms</vt:lpstr>
      <vt:lpstr>Anxiety and Depression</vt:lpstr>
      <vt:lpstr>Mental Disorders</vt:lpstr>
      <vt:lpstr>Suicide</vt:lpstr>
      <vt:lpstr>Warning signs</vt:lpstr>
      <vt:lpstr>How you can Help</vt:lpstr>
      <vt:lpstr>Mental Health Professionals</vt:lpstr>
      <vt:lpstr>Task – on notebook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Susan Milam</dc:creator>
  <cp:lastModifiedBy>Jeffrey Wishon</cp:lastModifiedBy>
  <cp:revision>44</cp:revision>
  <dcterms:created xsi:type="dcterms:W3CDTF">2011-08-09T12:40:02Z</dcterms:created>
  <dcterms:modified xsi:type="dcterms:W3CDTF">2019-02-07T14:20:25Z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